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03" r:id="rId3"/>
    <p:sldId id="308" r:id="rId4"/>
    <p:sldId id="257" r:id="rId5"/>
    <p:sldId id="260" r:id="rId6"/>
    <p:sldId id="261" r:id="rId7"/>
    <p:sldId id="262" r:id="rId8"/>
    <p:sldId id="304" r:id="rId9"/>
    <p:sldId id="305" r:id="rId10"/>
    <p:sldId id="309" r:id="rId11"/>
    <p:sldId id="300" r:id="rId12"/>
    <p:sldId id="301" r:id="rId13"/>
    <p:sldId id="302" r:id="rId14"/>
    <p:sldId id="310" r:id="rId15"/>
    <p:sldId id="311" r:id="rId16"/>
    <p:sldId id="283" r:id="rId17"/>
    <p:sldId id="284" r:id="rId18"/>
    <p:sldId id="313" r:id="rId19"/>
    <p:sldId id="314" r:id="rId20"/>
    <p:sldId id="315" r:id="rId21"/>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5" d="100"/>
          <a:sy n="95" d="100"/>
        </p:scale>
        <p:origin x="-216"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DEB2A-B8E2-4367-94AC-B86C950FDCC2}" type="datetimeFigureOut">
              <a:rPr lang="et-EE" smtClean="0"/>
              <a:t>7.06.2016</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E7D2A-C5B1-46C1-B47D-CA61CE8A3889}" type="slidenum">
              <a:rPr lang="et-EE" smtClean="0"/>
              <a:t>‹Nr.›</a:t>
            </a:fld>
            <a:endParaRPr lang="et-EE"/>
          </a:p>
        </p:txBody>
      </p:sp>
    </p:spTree>
    <p:extLst>
      <p:ext uri="{BB962C8B-B14F-4D97-AF65-F5344CB8AC3E}">
        <p14:creationId xmlns:p14="http://schemas.microsoft.com/office/powerpoint/2010/main" val="147221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a:t>Muutke pealkirja laadi</a:t>
            </a:r>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laadi muutmiseks</a:t>
            </a:r>
          </a:p>
        </p:txBody>
      </p:sp>
      <p:sp>
        <p:nvSpPr>
          <p:cNvPr id="4" name="Kuupäeva kohatäide 3"/>
          <p:cNvSpPr>
            <a:spLocks noGrp="1"/>
          </p:cNvSpPr>
          <p:nvPr>
            <p:ph type="dt" sz="half" idx="10"/>
          </p:nvPr>
        </p:nvSpPr>
        <p:spPr/>
        <p:txBody>
          <a:bodyPr/>
          <a:lstStyle/>
          <a:p>
            <a:fld id="{624277D9-77E0-4E91-AFA1-94ABA7B41A47}" type="datetimeFigureOut">
              <a:rPr lang="et-EE" smtClean="0"/>
              <a:t>7.06.2016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4AFA2FFB-CCA9-48F1-8CAC-F23312B1A4DE}" type="slidenum">
              <a:rPr lang="et-EE" smtClean="0"/>
              <a:t>‹Nr.›</a:t>
            </a:fld>
            <a:endParaRPr lang="et-EE"/>
          </a:p>
        </p:txBody>
      </p:sp>
    </p:spTree>
    <p:extLst>
      <p:ext uri="{BB962C8B-B14F-4D97-AF65-F5344CB8AC3E}">
        <p14:creationId xmlns:p14="http://schemas.microsoft.com/office/powerpoint/2010/main" val="412379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624277D9-77E0-4E91-AFA1-94ABA7B41A47}" type="datetimeFigureOut">
              <a:rPr lang="et-EE" smtClean="0"/>
              <a:t>7.06.2016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4AFA2FFB-CCA9-48F1-8CAC-F23312B1A4DE}" type="slidenum">
              <a:rPr lang="et-EE" smtClean="0"/>
              <a:t>‹Nr.›</a:t>
            </a:fld>
            <a:endParaRPr lang="et-EE"/>
          </a:p>
        </p:txBody>
      </p:sp>
    </p:spTree>
    <p:extLst>
      <p:ext uri="{BB962C8B-B14F-4D97-AF65-F5344CB8AC3E}">
        <p14:creationId xmlns:p14="http://schemas.microsoft.com/office/powerpoint/2010/main" val="6985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a:t>Muutke pealkirja laadi</a:t>
            </a:r>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624277D9-77E0-4E91-AFA1-94ABA7B41A47}" type="datetimeFigureOut">
              <a:rPr lang="et-EE" smtClean="0"/>
              <a:t>7.06.2016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4AFA2FFB-CCA9-48F1-8CAC-F23312B1A4DE}" type="slidenum">
              <a:rPr lang="et-EE" smtClean="0"/>
              <a:t>‹Nr.›</a:t>
            </a:fld>
            <a:endParaRPr lang="et-EE"/>
          </a:p>
        </p:txBody>
      </p:sp>
    </p:spTree>
    <p:extLst>
      <p:ext uri="{BB962C8B-B14F-4D97-AF65-F5344CB8AC3E}">
        <p14:creationId xmlns:p14="http://schemas.microsoft.com/office/powerpoint/2010/main" val="140607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624277D9-77E0-4E91-AFA1-94ABA7B41A47}" type="datetimeFigureOut">
              <a:rPr lang="et-EE" smtClean="0"/>
              <a:t>7.06.2016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4AFA2FFB-CCA9-48F1-8CAC-F23312B1A4DE}" type="slidenum">
              <a:rPr lang="et-EE" smtClean="0"/>
              <a:t>‹Nr.›</a:t>
            </a:fld>
            <a:endParaRPr lang="et-EE"/>
          </a:p>
        </p:txBody>
      </p:sp>
    </p:spTree>
    <p:extLst>
      <p:ext uri="{BB962C8B-B14F-4D97-AF65-F5344CB8AC3E}">
        <p14:creationId xmlns:p14="http://schemas.microsoft.com/office/powerpoint/2010/main" val="350340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a:t>Muutke pealkirja laadi</a:t>
            </a:r>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Muutke teksti laade</a:t>
            </a:r>
          </a:p>
        </p:txBody>
      </p:sp>
      <p:sp>
        <p:nvSpPr>
          <p:cNvPr id="4" name="Kuupäeva kohatäide 3"/>
          <p:cNvSpPr>
            <a:spLocks noGrp="1"/>
          </p:cNvSpPr>
          <p:nvPr>
            <p:ph type="dt" sz="half" idx="10"/>
          </p:nvPr>
        </p:nvSpPr>
        <p:spPr/>
        <p:txBody>
          <a:bodyPr/>
          <a:lstStyle/>
          <a:p>
            <a:fld id="{624277D9-77E0-4E91-AFA1-94ABA7B41A47}" type="datetimeFigureOut">
              <a:rPr lang="et-EE" smtClean="0"/>
              <a:t>7.06.2016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4AFA2FFB-CCA9-48F1-8CAC-F23312B1A4DE}" type="slidenum">
              <a:rPr lang="et-EE" smtClean="0"/>
              <a:t>‹Nr.›</a:t>
            </a:fld>
            <a:endParaRPr lang="et-EE"/>
          </a:p>
        </p:txBody>
      </p:sp>
    </p:spTree>
    <p:extLst>
      <p:ext uri="{BB962C8B-B14F-4D97-AF65-F5344CB8AC3E}">
        <p14:creationId xmlns:p14="http://schemas.microsoft.com/office/powerpoint/2010/main" val="320106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sz="half" idx="1"/>
          </p:nvPr>
        </p:nvSpPr>
        <p:spPr>
          <a:xfrm>
            <a:off x="838200" y="1825625"/>
            <a:ext cx="5181600" cy="435133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6172200" y="1825625"/>
            <a:ext cx="5181600" cy="435133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5" name="Kuupäeva kohatäide 4"/>
          <p:cNvSpPr>
            <a:spLocks noGrp="1"/>
          </p:cNvSpPr>
          <p:nvPr>
            <p:ph type="dt" sz="half" idx="10"/>
          </p:nvPr>
        </p:nvSpPr>
        <p:spPr/>
        <p:txBody>
          <a:bodyPr/>
          <a:lstStyle/>
          <a:p>
            <a:fld id="{624277D9-77E0-4E91-AFA1-94ABA7B41A47}" type="datetimeFigureOut">
              <a:rPr lang="et-EE" smtClean="0"/>
              <a:t>7.06.2016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4AFA2FFB-CCA9-48F1-8CAC-F23312B1A4DE}" type="slidenum">
              <a:rPr lang="et-EE" smtClean="0"/>
              <a:t>‹Nr.›</a:t>
            </a:fld>
            <a:endParaRPr lang="et-EE"/>
          </a:p>
        </p:txBody>
      </p:sp>
    </p:spTree>
    <p:extLst>
      <p:ext uri="{BB962C8B-B14F-4D97-AF65-F5344CB8AC3E}">
        <p14:creationId xmlns:p14="http://schemas.microsoft.com/office/powerpoint/2010/main" val="177053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a:t>Muutke pealkirja laadi</a:t>
            </a:r>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4" name="Sisu kohatäide 3"/>
          <p:cNvSpPr>
            <a:spLocks noGrp="1"/>
          </p:cNvSpPr>
          <p:nvPr>
            <p:ph sz="half" idx="2"/>
          </p:nvPr>
        </p:nvSpPr>
        <p:spPr>
          <a:xfrm>
            <a:off x="839788" y="2505075"/>
            <a:ext cx="5157787" cy="368458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6" name="Sisu kohatäide 5"/>
          <p:cNvSpPr>
            <a:spLocks noGrp="1"/>
          </p:cNvSpPr>
          <p:nvPr>
            <p:ph sz="quarter" idx="4"/>
          </p:nvPr>
        </p:nvSpPr>
        <p:spPr>
          <a:xfrm>
            <a:off x="6172200" y="2505075"/>
            <a:ext cx="5183188" cy="368458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7" name="Kuupäeva kohatäide 6"/>
          <p:cNvSpPr>
            <a:spLocks noGrp="1"/>
          </p:cNvSpPr>
          <p:nvPr>
            <p:ph type="dt" sz="half" idx="10"/>
          </p:nvPr>
        </p:nvSpPr>
        <p:spPr/>
        <p:txBody>
          <a:bodyPr/>
          <a:lstStyle/>
          <a:p>
            <a:fld id="{624277D9-77E0-4E91-AFA1-94ABA7B41A47}" type="datetimeFigureOut">
              <a:rPr lang="et-EE" smtClean="0"/>
              <a:t>7.06.2016</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4AFA2FFB-CCA9-48F1-8CAC-F23312B1A4DE}" type="slidenum">
              <a:rPr lang="et-EE" smtClean="0"/>
              <a:t>‹Nr.›</a:t>
            </a:fld>
            <a:endParaRPr lang="et-EE"/>
          </a:p>
        </p:txBody>
      </p:sp>
    </p:spTree>
    <p:extLst>
      <p:ext uri="{BB962C8B-B14F-4D97-AF65-F5344CB8AC3E}">
        <p14:creationId xmlns:p14="http://schemas.microsoft.com/office/powerpoint/2010/main" val="291841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Kuupäeva kohatäide 2"/>
          <p:cNvSpPr>
            <a:spLocks noGrp="1"/>
          </p:cNvSpPr>
          <p:nvPr>
            <p:ph type="dt" sz="half" idx="10"/>
          </p:nvPr>
        </p:nvSpPr>
        <p:spPr/>
        <p:txBody>
          <a:bodyPr/>
          <a:lstStyle/>
          <a:p>
            <a:fld id="{624277D9-77E0-4E91-AFA1-94ABA7B41A47}" type="datetimeFigureOut">
              <a:rPr lang="et-EE" smtClean="0"/>
              <a:t>7.06.2016</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4AFA2FFB-CCA9-48F1-8CAC-F23312B1A4DE}" type="slidenum">
              <a:rPr lang="et-EE" smtClean="0"/>
              <a:t>‹Nr.›</a:t>
            </a:fld>
            <a:endParaRPr lang="et-EE"/>
          </a:p>
        </p:txBody>
      </p:sp>
    </p:spTree>
    <p:extLst>
      <p:ext uri="{BB962C8B-B14F-4D97-AF65-F5344CB8AC3E}">
        <p14:creationId xmlns:p14="http://schemas.microsoft.com/office/powerpoint/2010/main" val="266576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624277D9-77E0-4E91-AFA1-94ABA7B41A47}" type="datetimeFigureOut">
              <a:rPr lang="et-EE" smtClean="0"/>
              <a:t>7.06.2016</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4AFA2FFB-CCA9-48F1-8CAC-F23312B1A4DE}" type="slidenum">
              <a:rPr lang="et-EE" smtClean="0"/>
              <a:t>‹Nr.›</a:t>
            </a:fld>
            <a:endParaRPr lang="et-EE"/>
          </a:p>
        </p:txBody>
      </p:sp>
    </p:spTree>
    <p:extLst>
      <p:ext uri="{BB962C8B-B14F-4D97-AF65-F5344CB8AC3E}">
        <p14:creationId xmlns:p14="http://schemas.microsoft.com/office/powerpoint/2010/main" val="419291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Muutke teksti laade</a:t>
            </a:r>
          </a:p>
        </p:txBody>
      </p:sp>
      <p:sp>
        <p:nvSpPr>
          <p:cNvPr id="5" name="Kuupäeva kohatäide 4"/>
          <p:cNvSpPr>
            <a:spLocks noGrp="1"/>
          </p:cNvSpPr>
          <p:nvPr>
            <p:ph type="dt" sz="half" idx="10"/>
          </p:nvPr>
        </p:nvSpPr>
        <p:spPr/>
        <p:txBody>
          <a:bodyPr/>
          <a:lstStyle/>
          <a:p>
            <a:fld id="{624277D9-77E0-4E91-AFA1-94ABA7B41A47}" type="datetimeFigureOut">
              <a:rPr lang="et-EE" smtClean="0"/>
              <a:t>7.06.2016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4AFA2FFB-CCA9-48F1-8CAC-F23312B1A4DE}" type="slidenum">
              <a:rPr lang="et-EE" smtClean="0"/>
              <a:t>‹Nr.›</a:t>
            </a:fld>
            <a:endParaRPr lang="et-EE"/>
          </a:p>
        </p:txBody>
      </p:sp>
    </p:spTree>
    <p:extLst>
      <p:ext uri="{BB962C8B-B14F-4D97-AF65-F5344CB8AC3E}">
        <p14:creationId xmlns:p14="http://schemas.microsoft.com/office/powerpoint/2010/main" val="250934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Muutke teksti laade</a:t>
            </a:r>
          </a:p>
        </p:txBody>
      </p:sp>
      <p:sp>
        <p:nvSpPr>
          <p:cNvPr id="5" name="Kuupäeva kohatäide 4"/>
          <p:cNvSpPr>
            <a:spLocks noGrp="1"/>
          </p:cNvSpPr>
          <p:nvPr>
            <p:ph type="dt" sz="half" idx="10"/>
          </p:nvPr>
        </p:nvSpPr>
        <p:spPr/>
        <p:txBody>
          <a:bodyPr/>
          <a:lstStyle/>
          <a:p>
            <a:fld id="{624277D9-77E0-4E91-AFA1-94ABA7B41A47}" type="datetimeFigureOut">
              <a:rPr lang="et-EE" smtClean="0"/>
              <a:t>7.06.2016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4AFA2FFB-CCA9-48F1-8CAC-F23312B1A4DE}" type="slidenum">
              <a:rPr lang="et-EE" smtClean="0"/>
              <a:t>‹Nr.›</a:t>
            </a:fld>
            <a:endParaRPr lang="et-EE"/>
          </a:p>
        </p:txBody>
      </p:sp>
    </p:spTree>
    <p:extLst>
      <p:ext uri="{BB962C8B-B14F-4D97-AF65-F5344CB8AC3E}">
        <p14:creationId xmlns:p14="http://schemas.microsoft.com/office/powerpoint/2010/main" val="43803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Muutke pealkirja laadi</a:t>
            </a:r>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277D9-77E0-4E91-AFA1-94ABA7B41A47}" type="datetimeFigureOut">
              <a:rPr lang="et-EE" smtClean="0"/>
              <a:t>7.06.2016</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A2FFB-CCA9-48F1-8CAC-F23312B1A4DE}" type="slidenum">
              <a:rPr lang="et-EE" smtClean="0"/>
              <a:t>‹Nr.›</a:t>
            </a:fld>
            <a:endParaRPr lang="et-EE"/>
          </a:p>
        </p:txBody>
      </p:sp>
    </p:spTree>
    <p:extLst>
      <p:ext uri="{BB962C8B-B14F-4D97-AF65-F5344CB8AC3E}">
        <p14:creationId xmlns:p14="http://schemas.microsoft.com/office/powerpoint/2010/main" val="1266446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iigiteataja.ee/en/eli/508072014007/consolide" TargetMode="External"/><Relationship Id="rId2" Type="http://schemas.openxmlformats.org/officeDocument/2006/relationships/hyperlink" Target="https://www.riigiteataja.ee/en/eli/518012016001/consoli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lstStyle/>
          <a:p>
            <a:r>
              <a:rPr lang="et-EE" b="1" dirty="0"/>
              <a:t>E-</a:t>
            </a:r>
            <a:r>
              <a:rPr lang="et-EE" b="1" dirty="0" err="1"/>
              <a:t>world</a:t>
            </a:r>
            <a:r>
              <a:rPr lang="et-EE" b="1" dirty="0"/>
              <a:t> and </a:t>
            </a:r>
            <a:r>
              <a:rPr lang="et-EE" b="1" dirty="0" err="1"/>
              <a:t>Court</a:t>
            </a:r>
            <a:r>
              <a:rPr lang="et-EE" b="1" dirty="0"/>
              <a:t> </a:t>
            </a:r>
            <a:br>
              <a:rPr lang="et-EE" b="1" dirty="0"/>
            </a:br>
            <a:r>
              <a:rPr lang="et-EE" b="1" dirty="0"/>
              <a:t>in </a:t>
            </a:r>
            <a:r>
              <a:rPr lang="et-EE" b="1" dirty="0" err="1"/>
              <a:t>E-stonia</a:t>
            </a:r>
            <a:endParaRPr lang="et-EE" b="1" dirty="0"/>
          </a:p>
        </p:txBody>
      </p:sp>
      <p:sp>
        <p:nvSpPr>
          <p:cNvPr id="3" name="Alapealkiri 2"/>
          <p:cNvSpPr>
            <a:spLocks noGrp="1"/>
          </p:cNvSpPr>
          <p:nvPr>
            <p:ph type="subTitle" idx="1"/>
          </p:nvPr>
        </p:nvSpPr>
        <p:spPr>
          <a:xfrm>
            <a:off x="1524000" y="4354513"/>
            <a:ext cx="9144000" cy="2284412"/>
          </a:xfrm>
        </p:spPr>
        <p:txBody>
          <a:bodyPr/>
          <a:lstStyle/>
          <a:p>
            <a:r>
              <a:rPr lang="et-EE" dirty="0"/>
              <a:t>Daimar Liiv</a:t>
            </a:r>
          </a:p>
          <a:p>
            <a:r>
              <a:rPr lang="et-EE" dirty="0" err="1"/>
              <a:t>Judge</a:t>
            </a:r>
            <a:endParaRPr lang="et-EE" dirty="0"/>
          </a:p>
          <a:p>
            <a:r>
              <a:rPr lang="et-EE" dirty="0"/>
              <a:t>Tallinn </a:t>
            </a:r>
            <a:r>
              <a:rPr lang="et-EE" dirty="0" err="1"/>
              <a:t>Administrative</a:t>
            </a:r>
            <a:r>
              <a:rPr lang="et-EE" dirty="0"/>
              <a:t> </a:t>
            </a:r>
            <a:r>
              <a:rPr lang="et-EE" dirty="0" err="1"/>
              <a:t>Court</a:t>
            </a:r>
            <a:endParaRPr lang="et-EE" dirty="0"/>
          </a:p>
        </p:txBody>
      </p:sp>
    </p:spTree>
    <p:extLst>
      <p:ext uri="{BB962C8B-B14F-4D97-AF65-F5344CB8AC3E}">
        <p14:creationId xmlns:p14="http://schemas.microsoft.com/office/powerpoint/2010/main" val="4278672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n-US" b="1" dirty="0"/>
              <a:t>200</a:t>
            </a:r>
            <a:r>
              <a:rPr lang="et-EE" b="1" dirty="0"/>
              <a:t>6</a:t>
            </a:r>
            <a:r>
              <a:rPr lang="en-US" b="1" dirty="0"/>
              <a:t> Court Information System (v 1.0)</a:t>
            </a:r>
          </a:p>
        </p:txBody>
      </p:sp>
      <p:sp>
        <p:nvSpPr>
          <p:cNvPr id="3" name="Sisu kohatäide 2"/>
          <p:cNvSpPr>
            <a:spLocks noGrp="1"/>
          </p:cNvSpPr>
          <p:nvPr>
            <p:ph idx="1"/>
          </p:nvPr>
        </p:nvSpPr>
        <p:spPr/>
        <p:txBody>
          <a:bodyPr/>
          <a:lstStyle/>
          <a:p>
            <a:endParaRPr lang="et-EE" dirty="0"/>
          </a:p>
          <a:p>
            <a:endParaRPr lang="et-EE" dirty="0"/>
          </a:p>
          <a:p>
            <a:endParaRPr lang="et-EE" dirty="0"/>
          </a:p>
          <a:p>
            <a:endParaRPr lang="et-EE" dirty="0"/>
          </a:p>
          <a:p>
            <a:endParaRPr lang="et-EE" dirty="0"/>
          </a:p>
          <a:p>
            <a:endParaRPr lang="et-EE" dirty="0"/>
          </a:p>
          <a:p>
            <a:endParaRPr lang="en-US" dirty="0"/>
          </a:p>
        </p:txBody>
      </p:sp>
      <p:pic>
        <p:nvPicPr>
          <p:cNvPr id="4" name="Pilt 3"/>
          <p:cNvPicPr>
            <a:picLocks noChangeAspect="1"/>
          </p:cNvPicPr>
          <p:nvPr/>
        </p:nvPicPr>
        <p:blipFill rotWithShape="1">
          <a:blip r:embed="rId2"/>
          <a:srcRect t="328" r="45547" b="10174"/>
          <a:stretch/>
        </p:blipFill>
        <p:spPr>
          <a:xfrm>
            <a:off x="3604976" y="2053431"/>
            <a:ext cx="5358049" cy="3895725"/>
          </a:xfrm>
          <a:prstGeom prst="rect">
            <a:avLst/>
          </a:prstGeom>
        </p:spPr>
      </p:pic>
    </p:spTree>
    <p:extLst>
      <p:ext uri="{BB962C8B-B14F-4D97-AF65-F5344CB8AC3E}">
        <p14:creationId xmlns:p14="http://schemas.microsoft.com/office/powerpoint/2010/main" val="413122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pPr algn="ctr"/>
            <a:r>
              <a:rPr lang="et-EE" b="1" dirty="0"/>
              <a:t>2014 </a:t>
            </a:r>
            <a:r>
              <a:rPr lang="et-EE" b="1" dirty="0" err="1"/>
              <a:t>Court</a:t>
            </a:r>
            <a:r>
              <a:rPr lang="et-EE" b="1" dirty="0"/>
              <a:t> </a:t>
            </a:r>
            <a:r>
              <a:rPr lang="et-EE" b="1" dirty="0" err="1"/>
              <a:t>Information</a:t>
            </a:r>
            <a:r>
              <a:rPr lang="et-EE" b="1" dirty="0"/>
              <a:t> </a:t>
            </a:r>
            <a:r>
              <a:rPr lang="et-EE" b="1" dirty="0" err="1"/>
              <a:t>System</a:t>
            </a:r>
            <a:r>
              <a:rPr lang="et-EE" b="1" dirty="0"/>
              <a:t> – KIS 2</a:t>
            </a:r>
            <a:br>
              <a:rPr lang="et-EE" b="1" dirty="0"/>
            </a:br>
            <a:r>
              <a:rPr lang="et-EE" b="1" dirty="0"/>
              <a:t>New </a:t>
            </a:r>
            <a:r>
              <a:rPr lang="et-EE" b="1" dirty="0" err="1"/>
              <a:t>system</a:t>
            </a:r>
            <a:r>
              <a:rPr lang="et-EE" b="1" dirty="0"/>
              <a:t> </a:t>
            </a:r>
            <a:r>
              <a:rPr lang="et-EE" b="1" dirty="0" err="1"/>
              <a:t>based</a:t>
            </a:r>
            <a:r>
              <a:rPr lang="et-EE" b="1" dirty="0"/>
              <a:t> on </a:t>
            </a:r>
            <a:r>
              <a:rPr lang="et-EE" b="1" dirty="0" err="1"/>
              <a:t>E-file</a:t>
            </a:r>
            <a:r>
              <a:rPr lang="et-EE" b="1" dirty="0"/>
              <a:t> </a:t>
            </a:r>
            <a:r>
              <a:rPr lang="et-EE" b="1" dirty="0" err="1"/>
              <a:t>system</a:t>
            </a:r>
            <a:endParaRPr lang="et-EE" b="1" dirty="0"/>
          </a:p>
        </p:txBody>
      </p:sp>
      <p:pic>
        <p:nvPicPr>
          <p:cNvPr id="4" name="Sisu kohatäide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96" r="30667"/>
          <a:stretch/>
        </p:blipFill>
        <p:spPr>
          <a:xfrm>
            <a:off x="3166551" y="2162835"/>
            <a:ext cx="4677287" cy="3546742"/>
          </a:xfrm>
        </p:spPr>
      </p:pic>
      <p:sp>
        <p:nvSpPr>
          <p:cNvPr id="5" name="TextBox 4"/>
          <p:cNvSpPr txBox="1"/>
          <p:nvPr/>
        </p:nvSpPr>
        <p:spPr>
          <a:xfrm>
            <a:off x="2761993" y="6181725"/>
            <a:ext cx="5324476" cy="400110"/>
          </a:xfrm>
          <a:prstGeom prst="rect">
            <a:avLst/>
          </a:prstGeom>
          <a:noFill/>
        </p:spPr>
        <p:txBody>
          <a:bodyPr wrap="square" rtlCol="0">
            <a:spAutoFit/>
          </a:bodyPr>
          <a:lstStyle/>
          <a:p>
            <a:r>
              <a:rPr lang="et-EE" sz="2000" b="1" dirty="0"/>
              <a:t>4 TB and 20 000 000 </a:t>
            </a:r>
            <a:r>
              <a:rPr lang="et-EE" sz="2000" b="1" dirty="0" err="1"/>
              <a:t>files</a:t>
            </a:r>
            <a:r>
              <a:rPr lang="et-EE" sz="2000" b="1" dirty="0"/>
              <a:t>, 1,1 TB </a:t>
            </a:r>
            <a:r>
              <a:rPr lang="et-EE" sz="2000" b="1" dirty="0" err="1"/>
              <a:t>database</a:t>
            </a:r>
            <a:r>
              <a:rPr lang="et-EE" sz="2000" b="1" dirty="0"/>
              <a:t> </a:t>
            </a:r>
            <a:r>
              <a:rPr lang="et-EE" sz="2000" b="1" dirty="0" err="1"/>
              <a:t>files</a:t>
            </a:r>
            <a:r>
              <a:rPr lang="et-EE" sz="2000" b="1" dirty="0"/>
              <a:t> </a:t>
            </a:r>
            <a:endParaRPr lang="en-US" sz="2000" b="1" dirty="0"/>
          </a:p>
        </p:txBody>
      </p:sp>
      <p:sp>
        <p:nvSpPr>
          <p:cNvPr id="6" name="TextBox 5"/>
          <p:cNvSpPr txBox="1"/>
          <p:nvPr/>
        </p:nvSpPr>
        <p:spPr>
          <a:xfrm>
            <a:off x="8276714" y="2875235"/>
            <a:ext cx="3609974" cy="707886"/>
          </a:xfrm>
          <a:prstGeom prst="rect">
            <a:avLst/>
          </a:prstGeom>
          <a:noFill/>
        </p:spPr>
        <p:txBody>
          <a:bodyPr wrap="square" rtlCol="0">
            <a:spAutoFit/>
          </a:bodyPr>
          <a:lstStyle/>
          <a:p>
            <a:r>
              <a:rPr lang="et-EE" sz="2000" b="1" dirty="0" err="1"/>
              <a:t>Every</a:t>
            </a:r>
            <a:r>
              <a:rPr lang="et-EE" sz="2000" b="1" dirty="0"/>
              <a:t> </a:t>
            </a:r>
            <a:r>
              <a:rPr lang="et-EE" sz="2000" b="1" dirty="0" err="1"/>
              <a:t>minute</a:t>
            </a:r>
            <a:r>
              <a:rPr lang="et-EE" sz="2000" b="1" dirty="0"/>
              <a:t> 400-500 </a:t>
            </a:r>
            <a:r>
              <a:rPr lang="et-EE" sz="2000" b="1" dirty="0" err="1"/>
              <a:t>searches</a:t>
            </a:r>
            <a:endParaRPr lang="et-EE" sz="2000" b="1" dirty="0"/>
          </a:p>
          <a:p>
            <a:r>
              <a:rPr lang="et-EE" sz="2000" b="1" dirty="0" err="1"/>
              <a:t>Response</a:t>
            </a:r>
            <a:r>
              <a:rPr lang="et-EE" sz="2000" b="1" dirty="0"/>
              <a:t> </a:t>
            </a:r>
            <a:r>
              <a:rPr lang="et-EE" sz="2000" b="1" dirty="0" err="1"/>
              <a:t>time</a:t>
            </a:r>
            <a:r>
              <a:rPr lang="et-EE" sz="2000" b="1" dirty="0"/>
              <a:t> 0,7 </a:t>
            </a:r>
            <a:r>
              <a:rPr lang="et-EE" sz="2000" b="1" dirty="0" err="1"/>
              <a:t>sec</a:t>
            </a:r>
            <a:endParaRPr lang="en-US" sz="2000" b="1" dirty="0"/>
          </a:p>
        </p:txBody>
      </p:sp>
      <p:sp>
        <p:nvSpPr>
          <p:cNvPr id="7" name="TextBox 6"/>
          <p:cNvSpPr txBox="1"/>
          <p:nvPr/>
        </p:nvSpPr>
        <p:spPr>
          <a:xfrm flipH="1">
            <a:off x="752475" y="2875235"/>
            <a:ext cx="1981200" cy="707886"/>
          </a:xfrm>
          <a:prstGeom prst="rect">
            <a:avLst/>
          </a:prstGeom>
          <a:noFill/>
        </p:spPr>
        <p:txBody>
          <a:bodyPr wrap="square" rtlCol="0">
            <a:spAutoFit/>
          </a:bodyPr>
          <a:lstStyle/>
          <a:p>
            <a:r>
              <a:rPr lang="et-EE" sz="2000" b="1" dirty="0"/>
              <a:t>4 800 000 </a:t>
            </a:r>
            <a:r>
              <a:rPr lang="et-EE" sz="2000" b="1" dirty="0" err="1"/>
              <a:t>proceedings</a:t>
            </a:r>
            <a:endParaRPr lang="en-US" sz="2000" b="1" dirty="0"/>
          </a:p>
        </p:txBody>
      </p:sp>
    </p:spTree>
    <p:extLst>
      <p:ext uri="{BB962C8B-B14F-4D97-AF65-F5344CB8AC3E}">
        <p14:creationId xmlns:p14="http://schemas.microsoft.com/office/powerpoint/2010/main" val="152459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b="1" dirty="0" err="1"/>
              <a:t>How</a:t>
            </a:r>
            <a:r>
              <a:rPr lang="et-EE" b="1" dirty="0"/>
              <a:t> </a:t>
            </a:r>
            <a:r>
              <a:rPr lang="et-EE" b="1" dirty="0" err="1"/>
              <a:t>did</a:t>
            </a:r>
            <a:r>
              <a:rPr lang="et-EE" b="1" dirty="0"/>
              <a:t> </a:t>
            </a:r>
            <a:r>
              <a:rPr lang="et-EE" b="1" dirty="0" err="1"/>
              <a:t>we</a:t>
            </a:r>
            <a:r>
              <a:rPr lang="et-EE" b="1" dirty="0"/>
              <a:t> </a:t>
            </a:r>
            <a:r>
              <a:rPr lang="et-EE" b="1" dirty="0" err="1"/>
              <a:t>get</a:t>
            </a:r>
            <a:r>
              <a:rPr lang="et-EE" b="1" dirty="0"/>
              <a:t> </a:t>
            </a:r>
            <a:r>
              <a:rPr lang="et-EE" b="1" dirty="0" err="1"/>
              <a:t>there</a:t>
            </a:r>
            <a:r>
              <a:rPr lang="et-EE" b="1" dirty="0"/>
              <a:t> </a:t>
            </a:r>
            <a:r>
              <a:rPr lang="et-EE" b="1" dirty="0" err="1"/>
              <a:t>with</a:t>
            </a:r>
            <a:r>
              <a:rPr lang="et-EE" b="1" dirty="0"/>
              <a:t> </a:t>
            </a:r>
            <a:r>
              <a:rPr lang="et-EE" b="1" dirty="0" err="1"/>
              <a:t>E-file</a:t>
            </a:r>
            <a:r>
              <a:rPr lang="et-EE" b="1" dirty="0"/>
              <a:t>?</a:t>
            </a:r>
          </a:p>
        </p:txBody>
      </p:sp>
      <p:sp>
        <p:nvSpPr>
          <p:cNvPr id="3" name="Sisu kohatäide 2"/>
          <p:cNvSpPr>
            <a:spLocks noGrp="1"/>
          </p:cNvSpPr>
          <p:nvPr>
            <p:ph idx="1"/>
          </p:nvPr>
        </p:nvSpPr>
        <p:spPr>
          <a:xfrm>
            <a:off x="838200" y="2187575"/>
            <a:ext cx="10515600" cy="4351338"/>
          </a:xfrm>
        </p:spPr>
        <p:txBody>
          <a:bodyPr/>
          <a:lstStyle/>
          <a:p>
            <a:r>
              <a:rPr lang="et-EE" dirty="0" err="1"/>
              <a:t>Started</a:t>
            </a:r>
            <a:r>
              <a:rPr lang="et-EE" dirty="0"/>
              <a:t> in 2006</a:t>
            </a:r>
          </a:p>
          <a:p>
            <a:r>
              <a:rPr lang="et-EE" dirty="0" err="1"/>
              <a:t>Launched</a:t>
            </a:r>
            <a:r>
              <a:rPr lang="et-EE" dirty="0"/>
              <a:t> in September 2009 </a:t>
            </a:r>
            <a:r>
              <a:rPr lang="et-EE" dirty="0" err="1"/>
              <a:t>with</a:t>
            </a:r>
            <a:r>
              <a:rPr lang="et-EE" dirty="0"/>
              <a:t> </a:t>
            </a:r>
            <a:r>
              <a:rPr lang="et-EE" dirty="0" err="1"/>
              <a:t>criminal</a:t>
            </a:r>
            <a:r>
              <a:rPr lang="et-EE" dirty="0"/>
              <a:t> and </a:t>
            </a:r>
            <a:r>
              <a:rPr lang="et-EE" dirty="0" err="1"/>
              <a:t>misdemeanor</a:t>
            </a:r>
            <a:r>
              <a:rPr lang="et-EE" dirty="0"/>
              <a:t> </a:t>
            </a:r>
            <a:r>
              <a:rPr lang="et-EE" dirty="0" err="1"/>
              <a:t>proceedings</a:t>
            </a:r>
            <a:endParaRPr lang="et-EE" dirty="0"/>
          </a:p>
          <a:p>
            <a:r>
              <a:rPr lang="et-EE" dirty="0" err="1"/>
              <a:t>Launched</a:t>
            </a:r>
            <a:r>
              <a:rPr lang="et-EE" dirty="0"/>
              <a:t> </a:t>
            </a:r>
            <a:r>
              <a:rPr lang="et-EE" dirty="0" err="1"/>
              <a:t>the</a:t>
            </a:r>
            <a:r>
              <a:rPr lang="et-EE" dirty="0"/>
              <a:t> </a:t>
            </a:r>
            <a:r>
              <a:rPr lang="et-EE" dirty="0" err="1"/>
              <a:t>Criminal</a:t>
            </a:r>
            <a:r>
              <a:rPr lang="et-EE" dirty="0"/>
              <a:t> </a:t>
            </a:r>
            <a:r>
              <a:rPr lang="et-EE" dirty="0" err="1"/>
              <a:t>Records</a:t>
            </a:r>
            <a:r>
              <a:rPr lang="et-EE" dirty="0"/>
              <a:t> in 2012</a:t>
            </a:r>
          </a:p>
          <a:p>
            <a:r>
              <a:rPr lang="et-EE" dirty="0" err="1"/>
              <a:t>Launched</a:t>
            </a:r>
            <a:r>
              <a:rPr lang="et-EE" dirty="0"/>
              <a:t> </a:t>
            </a:r>
            <a:r>
              <a:rPr lang="et-EE" dirty="0" err="1"/>
              <a:t>the</a:t>
            </a:r>
            <a:r>
              <a:rPr lang="et-EE" dirty="0"/>
              <a:t> </a:t>
            </a:r>
            <a:r>
              <a:rPr lang="et-EE" dirty="0" err="1"/>
              <a:t>civil</a:t>
            </a:r>
            <a:r>
              <a:rPr lang="et-EE" dirty="0"/>
              <a:t> and </a:t>
            </a:r>
            <a:r>
              <a:rPr lang="et-EE" dirty="0" err="1"/>
              <a:t>administrative</a:t>
            </a:r>
            <a:r>
              <a:rPr lang="et-EE" dirty="0"/>
              <a:t> </a:t>
            </a:r>
            <a:r>
              <a:rPr lang="et-EE" dirty="0" err="1"/>
              <a:t>proceedings</a:t>
            </a:r>
            <a:r>
              <a:rPr lang="et-EE" dirty="0"/>
              <a:t> in 2014 </a:t>
            </a:r>
          </a:p>
          <a:p>
            <a:r>
              <a:rPr lang="en-US" dirty="0"/>
              <a:t>As of 201</a:t>
            </a:r>
            <a:r>
              <a:rPr lang="et-EE" dirty="0"/>
              <a:t>7</a:t>
            </a:r>
            <a:r>
              <a:rPr lang="en-US" dirty="0"/>
              <a:t> no paper file, only digital file? Should provide for hyperlinks between documents and easier search options from the documents of the case file</a:t>
            </a:r>
          </a:p>
          <a:p>
            <a:endParaRPr lang="et-EE" dirty="0"/>
          </a:p>
          <a:p>
            <a:endParaRPr lang="et-EE" dirty="0"/>
          </a:p>
        </p:txBody>
      </p:sp>
    </p:spTree>
    <p:extLst>
      <p:ext uri="{BB962C8B-B14F-4D97-AF65-F5344CB8AC3E}">
        <p14:creationId xmlns:p14="http://schemas.microsoft.com/office/powerpoint/2010/main" val="1072521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b="1" dirty="0" err="1"/>
              <a:t>How</a:t>
            </a:r>
            <a:r>
              <a:rPr lang="et-EE" b="1" dirty="0"/>
              <a:t> </a:t>
            </a:r>
            <a:r>
              <a:rPr lang="et-EE" b="1" dirty="0" err="1"/>
              <a:t>it</a:t>
            </a:r>
            <a:r>
              <a:rPr lang="et-EE" b="1" dirty="0"/>
              <a:t> </a:t>
            </a:r>
            <a:r>
              <a:rPr lang="et-EE" b="1" dirty="0" err="1"/>
              <a:t>works</a:t>
            </a:r>
            <a:r>
              <a:rPr lang="et-EE" b="1" dirty="0"/>
              <a:t> </a:t>
            </a:r>
            <a:r>
              <a:rPr lang="et-EE" b="1" dirty="0" err="1"/>
              <a:t>today</a:t>
            </a:r>
            <a:endParaRPr lang="et-EE" b="1" dirty="0"/>
          </a:p>
        </p:txBody>
      </p:sp>
      <p:pic>
        <p:nvPicPr>
          <p:cNvPr id="4" name="Sisu kohatäid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3820" y="2006779"/>
            <a:ext cx="8329980" cy="4351338"/>
          </a:xfrm>
        </p:spPr>
      </p:pic>
    </p:spTree>
    <p:extLst>
      <p:ext uri="{BB962C8B-B14F-4D97-AF65-F5344CB8AC3E}">
        <p14:creationId xmlns:p14="http://schemas.microsoft.com/office/powerpoint/2010/main" val="1417856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b="1" dirty="0" err="1"/>
              <a:t>Problems</a:t>
            </a:r>
            <a:endParaRPr lang="en-US" b="1" dirty="0"/>
          </a:p>
        </p:txBody>
      </p:sp>
      <p:sp>
        <p:nvSpPr>
          <p:cNvPr id="3" name="Sisu kohatäide 2"/>
          <p:cNvSpPr>
            <a:spLocks noGrp="1"/>
          </p:cNvSpPr>
          <p:nvPr>
            <p:ph idx="1"/>
          </p:nvPr>
        </p:nvSpPr>
        <p:spPr/>
        <p:txBody>
          <a:bodyPr/>
          <a:lstStyle/>
          <a:p>
            <a:r>
              <a:rPr lang="et-EE" dirty="0" err="1"/>
              <a:t>Initially</a:t>
            </a:r>
            <a:r>
              <a:rPr lang="et-EE" dirty="0"/>
              <a:t> too </a:t>
            </a:r>
            <a:r>
              <a:rPr lang="et-EE" dirty="0" err="1"/>
              <a:t>many</a:t>
            </a:r>
            <a:r>
              <a:rPr lang="et-EE" dirty="0"/>
              <a:t> </a:t>
            </a:r>
            <a:r>
              <a:rPr lang="et-EE" dirty="0" err="1"/>
              <a:t>interruptions</a:t>
            </a:r>
            <a:r>
              <a:rPr lang="et-EE" dirty="0"/>
              <a:t> </a:t>
            </a:r>
            <a:r>
              <a:rPr lang="et-EE" dirty="0" err="1"/>
              <a:t>as</a:t>
            </a:r>
            <a:r>
              <a:rPr lang="et-EE" dirty="0"/>
              <a:t> </a:t>
            </a:r>
            <a:r>
              <a:rPr lang="et-EE" dirty="0" err="1"/>
              <a:t>system</a:t>
            </a:r>
            <a:r>
              <a:rPr lang="et-EE" dirty="0"/>
              <a:t> </a:t>
            </a:r>
            <a:r>
              <a:rPr lang="et-EE" dirty="0" err="1"/>
              <a:t>was</a:t>
            </a:r>
            <a:r>
              <a:rPr lang="et-EE" dirty="0"/>
              <a:t> </a:t>
            </a:r>
            <a:r>
              <a:rPr lang="et-EE" dirty="0" err="1"/>
              <a:t>little</a:t>
            </a:r>
            <a:r>
              <a:rPr lang="et-EE" dirty="0"/>
              <a:t> </a:t>
            </a:r>
            <a:r>
              <a:rPr lang="et-EE" dirty="0" err="1"/>
              <a:t>tested</a:t>
            </a:r>
            <a:endParaRPr lang="et-EE" dirty="0"/>
          </a:p>
          <a:p>
            <a:r>
              <a:rPr lang="et-EE" dirty="0" err="1"/>
              <a:t>Training</a:t>
            </a:r>
            <a:r>
              <a:rPr lang="et-EE" dirty="0"/>
              <a:t> </a:t>
            </a:r>
            <a:r>
              <a:rPr lang="et-EE" dirty="0" err="1"/>
              <a:t>was</a:t>
            </a:r>
            <a:r>
              <a:rPr lang="et-EE" dirty="0"/>
              <a:t> </a:t>
            </a:r>
            <a:r>
              <a:rPr lang="et-EE" dirty="0" err="1"/>
              <a:t>almost</a:t>
            </a:r>
            <a:r>
              <a:rPr lang="et-EE" dirty="0"/>
              <a:t> absent</a:t>
            </a:r>
          </a:p>
          <a:p>
            <a:r>
              <a:rPr lang="et-EE" dirty="0" err="1"/>
              <a:t>Sometimes</a:t>
            </a:r>
            <a:r>
              <a:rPr lang="et-EE" dirty="0"/>
              <a:t> </a:t>
            </a:r>
            <a:r>
              <a:rPr lang="et-EE" dirty="0" err="1"/>
              <a:t>slow</a:t>
            </a:r>
            <a:endParaRPr lang="et-EE" dirty="0"/>
          </a:p>
          <a:p>
            <a:r>
              <a:rPr lang="et-EE" dirty="0" err="1"/>
              <a:t>Search</a:t>
            </a:r>
            <a:r>
              <a:rPr lang="et-EE" dirty="0"/>
              <a:t> </a:t>
            </a:r>
            <a:r>
              <a:rPr lang="et-EE" dirty="0" err="1"/>
              <a:t>function</a:t>
            </a:r>
            <a:r>
              <a:rPr lang="et-EE" dirty="0"/>
              <a:t> </a:t>
            </a:r>
            <a:r>
              <a:rPr lang="et-EE" dirty="0" err="1"/>
              <a:t>needs</a:t>
            </a:r>
            <a:r>
              <a:rPr lang="et-EE" dirty="0"/>
              <a:t> </a:t>
            </a:r>
            <a:r>
              <a:rPr lang="et-EE" dirty="0" err="1"/>
              <a:t>development</a:t>
            </a:r>
            <a:endParaRPr lang="et-EE" dirty="0"/>
          </a:p>
          <a:p>
            <a:r>
              <a:rPr lang="et-EE" dirty="0" err="1"/>
              <a:t>Individualization</a:t>
            </a:r>
            <a:r>
              <a:rPr lang="et-EE" dirty="0"/>
              <a:t> of </a:t>
            </a:r>
            <a:r>
              <a:rPr lang="et-EE" dirty="0" err="1"/>
              <a:t>interface</a:t>
            </a:r>
            <a:r>
              <a:rPr lang="et-EE" dirty="0"/>
              <a:t> (</a:t>
            </a:r>
            <a:r>
              <a:rPr lang="et-EE" dirty="0" err="1"/>
              <a:t>working</a:t>
            </a:r>
            <a:r>
              <a:rPr lang="et-EE" dirty="0"/>
              <a:t> </a:t>
            </a:r>
            <a:r>
              <a:rPr lang="et-EE" dirty="0" err="1"/>
              <a:t>environment</a:t>
            </a:r>
            <a:r>
              <a:rPr lang="et-EE" dirty="0"/>
              <a:t>) </a:t>
            </a:r>
            <a:r>
              <a:rPr lang="et-EE" dirty="0" err="1"/>
              <a:t>needs</a:t>
            </a:r>
            <a:r>
              <a:rPr lang="et-EE" dirty="0"/>
              <a:t> </a:t>
            </a:r>
            <a:r>
              <a:rPr lang="et-EE" dirty="0" err="1"/>
              <a:t>to</a:t>
            </a:r>
            <a:r>
              <a:rPr lang="et-EE" dirty="0"/>
              <a:t> </a:t>
            </a:r>
            <a:r>
              <a:rPr lang="et-EE" dirty="0" err="1"/>
              <a:t>be</a:t>
            </a:r>
            <a:r>
              <a:rPr lang="et-EE" dirty="0"/>
              <a:t> </a:t>
            </a:r>
            <a:r>
              <a:rPr lang="et-EE" dirty="0" err="1"/>
              <a:t>trained</a:t>
            </a:r>
            <a:r>
              <a:rPr lang="et-EE" dirty="0"/>
              <a:t> and </a:t>
            </a:r>
            <a:r>
              <a:rPr lang="et-EE" dirty="0" err="1"/>
              <a:t>possibilities</a:t>
            </a:r>
            <a:r>
              <a:rPr lang="et-EE" dirty="0"/>
              <a:t> </a:t>
            </a:r>
            <a:r>
              <a:rPr lang="et-EE" dirty="0" err="1"/>
              <a:t>explained</a:t>
            </a:r>
            <a:endParaRPr lang="et-EE" dirty="0"/>
          </a:p>
          <a:p>
            <a:r>
              <a:rPr lang="et-EE" dirty="0" err="1"/>
              <a:t>Two</a:t>
            </a:r>
            <a:r>
              <a:rPr lang="et-EE" dirty="0"/>
              <a:t> </a:t>
            </a:r>
            <a:r>
              <a:rPr lang="et-EE" dirty="0" err="1"/>
              <a:t>screens</a:t>
            </a:r>
            <a:r>
              <a:rPr lang="et-EE" dirty="0"/>
              <a:t> are </a:t>
            </a:r>
            <a:r>
              <a:rPr lang="et-EE" dirty="0" err="1"/>
              <a:t>needed</a:t>
            </a:r>
            <a:r>
              <a:rPr lang="et-EE" dirty="0"/>
              <a:t> </a:t>
            </a:r>
            <a:r>
              <a:rPr lang="et-EE" dirty="0" err="1"/>
              <a:t>for</a:t>
            </a:r>
            <a:r>
              <a:rPr lang="et-EE" dirty="0"/>
              <a:t> </a:t>
            </a:r>
            <a:r>
              <a:rPr lang="et-EE" dirty="0" err="1"/>
              <a:t>really</a:t>
            </a:r>
            <a:r>
              <a:rPr lang="et-EE" dirty="0"/>
              <a:t> </a:t>
            </a:r>
            <a:r>
              <a:rPr lang="et-EE" dirty="0" err="1"/>
              <a:t>effective</a:t>
            </a:r>
            <a:r>
              <a:rPr lang="et-EE" dirty="0"/>
              <a:t> </a:t>
            </a:r>
            <a:r>
              <a:rPr lang="et-EE" dirty="0" err="1"/>
              <a:t>use</a:t>
            </a:r>
            <a:r>
              <a:rPr lang="et-EE" dirty="0"/>
              <a:t>!</a:t>
            </a:r>
            <a:endParaRPr lang="en-US" dirty="0"/>
          </a:p>
        </p:txBody>
      </p:sp>
    </p:spTree>
    <p:extLst>
      <p:ext uri="{BB962C8B-B14F-4D97-AF65-F5344CB8AC3E}">
        <p14:creationId xmlns:p14="http://schemas.microsoft.com/office/powerpoint/2010/main" val="385020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b="1" dirty="0" err="1"/>
              <a:t>Good</a:t>
            </a:r>
            <a:r>
              <a:rPr lang="et-EE" b="1" dirty="0"/>
              <a:t> </a:t>
            </a:r>
            <a:r>
              <a:rPr lang="et-EE" b="1" dirty="0" err="1"/>
              <a:t>points</a:t>
            </a:r>
            <a:endParaRPr lang="en-US" b="1" dirty="0"/>
          </a:p>
        </p:txBody>
      </p:sp>
      <p:sp>
        <p:nvSpPr>
          <p:cNvPr id="3" name="Sisu kohatäide 2"/>
          <p:cNvSpPr>
            <a:spLocks noGrp="1"/>
          </p:cNvSpPr>
          <p:nvPr>
            <p:ph idx="1"/>
          </p:nvPr>
        </p:nvSpPr>
        <p:spPr/>
        <p:txBody>
          <a:bodyPr/>
          <a:lstStyle/>
          <a:p>
            <a:r>
              <a:rPr lang="et-EE" dirty="0" err="1"/>
              <a:t>You</a:t>
            </a:r>
            <a:r>
              <a:rPr lang="et-EE" dirty="0"/>
              <a:t> </a:t>
            </a:r>
            <a:r>
              <a:rPr lang="et-EE" dirty="0" err="1"/>
              <a:t>almost</a:t>
            </a:r>
            <a:r>
              <a:rPr lang="et-EE" dirty="0"/>
              <a:t> </a:t>
            </a:r>
            <a:r>
              <a:rPr lang="et-EE" dirty="0" err="1"/>
              <a:t>don`t</a:t>
            </a:r>
            <a:r>
              <a:rPr lang="et-EE" dirty="0"/>
              <a:t> need </a:t>
            </a:r>
            <a:r>
              <a:rPr lang="et-EE" dirty="0" err="1"/>
              <a:t>paper</a:t>
            </a:r>
            <a:r>
              <a:rPr lang="et-EE" dirty="0"/>
              <a:t> </a:t>
            </a:r>
            <a:r>
              <a:rPr lang="et-EE" dirty="0" err="1"/>
              <a:t>file</a:t>
            </a:r>
            <a:endParaRPr lang="et-EE" dirty="0"/>
          </a:p>
          <a:p>
            <a:r>
              <a:rPr lang="et-EE" dirty="0" err="1"/>
              <a:t>Everything</a:t>
            </a:r>
            <a:r>
              <a:rPr lang="et-EE" dirty="0"/>
              <a:t> </a:t>
            </a:r>
            <a:r>
              <a:rPr lang="et-EE" dirty="0" err="1"/>
              <a:t>is</a:t>
            </a:r>
            <a:r>
              <a:rPr lang="et-EE" dirty="0"/>
              <a:t> in </a:t>
            </a:r>
            <a:r>
              <a:rPr lang="et-EE" dirty="0" err="1"/>
              <a:t>one</a:t>
            </a:r>
            <a:r>
              <a:rPr lang="et-EE" dirty="0"/>
              <a:t> </a:t>
            </a:r>
            <a:r>
              <a:rPr lang="et-EE" dirty="0" err="1"/>
              <a:t>place</a:t>
            </a:r>
            <a:endParaRPr lang="et-EE" dirty="0"/>
          </a:p>
          <a:p>
            <a:r>
              <a:rPr lang="et-EE" dirty="0" err="1"/>
              <a:t>Judge</a:t>
            </a:r>
            <a:r>
              <a:rPr lang="et-EE" dirty="0"/>
              <a:t> </a:t>
            </a:r>
            <a:r>
              <a:rPr lang="et-EE" dirty="0" err="1"/>
              <a:t>does</a:t>
            </a:r>
            <a:r>
              <a:rPr lang="et-EE" dirty="0"/>
              <a:t> </a:t>
            </a:r>
            <a:r>
              <a:rPr lang="et-EE" dirty="0" err="1"/>
              <a:t>only</a:t>
            </a:r>
            <a:r>
              <a:rPr lang="et-EE" dirty="0"/>
              <a:t> </a:t>
            </a:r>
            <a:r>
              <a:rPr lang="et-EE" dirty="0" err="1"/>
              <a:t>writing</a:t>
            </a:r>
            <a:r>
              <a:rPr lang="et-EE" dirty="0"/>
              <a:t> and </a:t>
            </a:r>
            <a:r>
              <a:rPr lang="et-EE" dirty="0" err="1"/>
              <a:t>search</a:t>
            </a:r>
            <a:r>
              <a:rPr lang="et-EE" dirty="0"/>
              <a:t> </a:t>
            </a:r>
            <a:r>
              <a:rPr lang="et-EE" dirty="0" err="1"/>
              <a:t>for</a:t>
            </a:r>
            <a:r>
              <a:rPr lang="et-EE" dirty="0"/>
              <a:t> </a:t>
            </a:r>
            <a:r>
              <a:rPr lang="et-EE" dirty="0" err="1"/>
              <a:t>it</a:t>
            </a:r>
            <a:r>
              <a:rPr lang="et-EE" dirty="0"/>
              <a:t> – all ohter </a:t>
            </a:r>
            <a:r>
              <a:rPr lang="et-EE" dirty="0" err="1"/>
              <a:t>actions</a:t>
            </a:r>
            <a:r>
              <a:rPr lang="et-EE" dirty="0"/>
              <a:t> are </a:t>
            </a:r>
            <a:r>
              <a:rPr lang="et-EE" dirty="0" err="1"/>
              <a:t>done</a:t>
            </a:r>
            <a:r>
              <a:rPr lang="et-EE" dirty="0"/>
              <a:t> </a:t>
            </a:r>
            <a:r>
              <a:rPr lang="et-EE" dirty="0" err="1"/>
              <a:t>by</a:t>
            </a:r>
            <a:r>
              <a:rPr lang="et-EE" dirty="0"/>
              <a:t> </a:t>
            </a:r>
            <a:r>
              <a:rPr lang="et-EE" dirty="0" err="1"/>
              <a:t>secretary</a:t>
            </a:r>
            <a:endParaRPr lang="et-EE" dirty="0"/>
          </a:p>
          <a:p>
            <a:r>
              <a:rPr lang="et-EE" dirty="0" err="1"/>
              <a:t>Accessible</a:t>
            </a:r>
            <a:r>
              <a:rPr lang="et-EE" dirty="0"/>
              <a:t> </a:t>
            </a:r>
            <a:r>
              <a:rPr lang="et-EE" dirty="0" err="1"/>
              <a:t>over</a:t>
            </a:r>
            <a:r>
              <a:rPr lang="et-EE" dirty="0"/>
              <a:t> </a:t>
            </a:r>
            <a:r>
              <a:rPr lang="et-EE" dirty="0" err="1"/>
              <a:t>the</a:t>
            </a:r>
            <a:r>
              <a:rPr lang="et-EE" dirty="0"/>
              <a:t> Internet – </a:t>
            </a:r>
            <a:r>
              <a:rPr lang="et-EE" dirty="0" err="1"/>
              <a:t>you</a:t>
            </a:r>
            <a:r>
              <a:rPr lang="et-EE" dirty="0"/>
              <a:t> </a:t>
            </a:r>
            <a:r>
              <a:rPr lang="et-EE" dirty="0" err="1"/>
              <a:t>can</a:t>
            </a:r>
            <a:r>
              <a:rPr lang="et-EE" dirty="0"/>
              <a:t> </a:t>
            </a:r>
            <a:r>
              <a:rPr lang="et-EE" dirty="0" err="1"/>
              <a:t>work</a:t>
            </a:r>
            <a:r>
              <a:rPr lang="et-EE" dirty="0"/>
              <a:t> </a:t>
            </a:r>
            <a:r>
              <a:rPr lang="et-EE" dirty="0" err="1"/>
              <a:t>everywhere</a:t>
            </a:r>
            <a:r>
              <a:rPr lang="et-EE" dirty="0"/>
              <a:t>!</a:t>
            </a:r>
          </a:p>
          <a:p>
            <a:r>
              <a:rPr lang="et-EE" dirty="0" err="1"/>
              <a:t>Almost</a:t>
            </a:r>
            <a:r>
              <a:rPr lang="et-EE" dirty="0"/>
              <a:t> all </a:t>
            </a:r>
            <a:r>
              <a:rPr lang="et-EE" dirty="0" err="1"/>
              <a:t>exchange</a:t>
            </a:r>
            <a:r>
              <a:rPr lang="et-EE" dirty="0"/>
              <a:t> of </a:t>
            </a:r>
            <a:r>
              <a:rPr lang="et-EE" dirty="0" err="1"/>
              <a:t>documents</a:t>
            </a:r>
            <a:r>
              <a:rPr lang="et-EE" dirty="0"/>
              <a:t> </a:t>
            </a:r>
            <a:r>
              <a:rPr lang="et-EE" dirty="0" err="1"/>
              <a:t>is</a:t>
            </a:r>
            <a:r>
              <a:rPr lang="et-EE" dirty="0"/>
              <a:t> rapid and </a:t>
            </a:r>
            <a:r>
              <a:rPr lang="et-EE" dirty="0" err="1"/>
              <a:t>parties</a:t>
            </a:r>
            <a:r>
              <a:rPr lang="et-EE" dirty="0"/>
              <a:t> are in </a:t>
            </a:r>
            <a:r>
              <a:rPr lang="et-EE" dirty="0" err="1"/>
              <a:t>most</a:t>
            </a:r>
            <a:r>
              <a:rPr lang="et-EE" dirty="0"/>
              <a:t> </a:t>
            </a:r>
            <a:r>
              <a:rPr lang="et-EE" dirty="0" err="1"/>
              <a:t>cases</a:t>
            </a:r>
            <a:r>
              <a:rPr lang="et-EE" dirty="0"/>
              <a:t> </a:t>
            </a:r>
            <a:r>
              <a:rPr lang="et-EE" dirty="0" err="1"/>
              <a:t>easily</a:t>
            </a:r>
            <a:r>
              <a:rPr lang="et-EE" dirty="0"/>
              <a:t> </a:t>
            </a:r>
            <a:r>
              <a:rPr lang="et-EE" dirty="0" err="1"/>
              <a:t>accessible</a:t>
            </a:r>
            <a:r>
              <a:rPr lang="et-EE" dirty="0"/>
              <a:t> </a:t>
            </a:r>
          </a:p>
          <a:p>
            <a:r>
              <a:rPr lang="et-EE" dirty="0" err="1"/>
              <a:t>Back-up</a:t>
            </a:r>
            <a:r>
              <a:rPr lang="et-EE" dirty="0"/>
              <a:t> </a:t>
            </a:r>
            <a:r>
              <a:rPr lang="et-EE" dirty="0" err="1"/>
              <a:t>service</a:t>
            </a:r>
            <a:r>
              <a:rPr lang="et-EE" dirty="0"/>
              <a:t> </a:t>
            </a:r>
            <a:r>
              <a:rPr lang="et-EE" dirty="0" err="1"/>
              <a:t>works</a:t>
            </a:r>
            <a:r>
              <a:rPr lang="et-EE" dirty="0"/>
              <a:t>! </a:t>
            </a:r>
            <a:endParaRPr lang="en-US" dirty="0"/>
          </a:p>
        </p:txBody>
      </p:sp>
    </p:spTree>
    <p:extLst>
      <p:ext uri="{BB962C8B-B14F-4D97-AF65-F5344CB8AC3E}">
        <p14:creationId xmlns:p14="http://schemas.microsoft.com/office/powerpoint/2010/main" val="30067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err="1"/>
              <a:t>Summary</a:t>
            </a:r>
            <a:r>
              <a:rPr lang="et-EE" b="1" dirty="0"/>
              <a:t> – </a:t>
            </a:r>
            <a:r>
              <a:rPr lang="et-EE" b="1" dirty="0" err="1"/>
              <a:t>what</a:t>
            </a:r>
            <a:r>
              <a:rPr lang="et-EE" b="1" dirty="0"/>
              <a:t> </a:t>
            </a:r>
            <a:r>
              <a:rPr lang="et-EE" b="1" dirty="0" err="1"/>
              <a:t>we</a:t>
            </a:r>
            <a:r>
              <a:rPr lang="et-EE" b="1" dirty="0"/>
              <a:t> </a:t>
            </a:r>
            <a:r>
              <a:rPr lang="et-EE" b="1" dirty="0" err="1"/>
              <a:t>have</a:t>
            </a:r>
            <a:r>
              <a:rPr lang="et-EE" b="1" dirty="0"/>
              <a:t> </a:t>
            </a:r>
            <a:r>
              <a:rPr lang="et-EE" b="1" dirty="0" err="1"/>
              <a:t>today</a:t>
            </a:r>
            <a:endParaRPr lang="en-GB" b="1"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GB" sz="3200" b="1" dirty="0"/>
              <a:t>Integrated IT systems</a:t>
            </a:r>
            <a:endParaRPr lang="et-EE" sz="3200" b="1" dirty="0"/>
          </a:p>
          <a:p>
            <a:pPr algn="just"/>
            <a:r>
              <a:rPr lang="en-GB" sz="2400" dirty="0"/>
              <a:t>IT systems of courts, police, prosecutors´ office, company registries </a:t>
            </a:r>
            <a:r>
              <a:rPr lang="en-GB" sz="2400" dirty="0" err="1"/>
              <a:t>etc</a:t>
            </a:r>
            <a:r>
              <a:rPr lang="en-GB" sz="2400" dirty="0"/>
              <a:t> are connected via e-file system</a:t>
            </a:r>
          </a:p>
          <a:p>
            <a:pPr algn="just"/>
            <a:r>
              <a:rPr lang="en-GB" sz="2400" dirty="0"/>
              <a:t>Data between different systems is ex</a:t>
            </a:r>
            <a:r>
              <a:rPr lang="et-EE" sz="2400" dirty="0"/>
              <a:t>c</a:t>
            </a:r>
            <a:r>
              <a:rPr lang="en-GB" sz="2400" dirty="0"/>
              <a:t>hanged automatically</a:t>
            </a:r>
          </a:p>
          <a:p>
            <a:pPr algn="just"/>
            <a:r>
              <a:rPr lang="en-GB" sz="2400" dirty="0"/>
              <a:t>Court judgments are published in the National Gazette after entry into force</a:t>
            </a:r>
          </a:p>
          <a:p>
            <a:pPr marL="0" indent="0">
              <a:buNone/>
            </a:pPr>
            <a:endParaRPr lang="et-EE" b="1" dirty="0"/>
          </a:p>
          <a:p>
            <a:pPr marL="0" indent="0">
              <a:buNone/>
            </a:pPr>
            <a:r>
              <a:rPr lang="en-US" b="1" dirty="0"/>
              <a:t>Audio and video</a:t>
            </a:r>
            <a:endParaRPr lang="et-EE" b="1" dirty="0"/>
          </a:p>
          <a:p>
            <a:r>
              <a:rPr lang="en-US" dirty="0"/>
              <a:t>In criminal cases audio recording is compulsory – written minutes done after the session</a:t>
            </a:r>
          </a:p>
          <a:p>
            <a:r>
              <a:rPr lang="en-US" dirty="0"/>
              <a:t>In administrative cases court sessions are audio recorded with Liberty Court Player – no written minutes afterwards</a:t>
            </a:r>
          </a:p>
          <a:p>
            <a:r>
              <a:rPr lang="en-US" dirty="0"/>
              <a:t>Videoconference is used in court cases involving prisoners and other detainees</a:t>
            </a:r>
          </a:p>
          <a:p>
            <a:r>
              <a:rPr lang="en-US" dirty="0"/>
              <a:t>Also for hearing witnesses abroad</a:t>
            </a:r>
          </a:p>
          <a:p>
            <a:r>
              <a:rPr lang="en-US" dirty="0"/>
              <a:t>In criminal cases only in procedural matters (conditional release on parole </a:t>
            </a:r>
            <a:r>
              <a:rPr lang="en-US" dirty="0" err="1"/>
              <a:t>etc</a:t>
            </a:r>
            <a:r>
              <a:rPr lang="en-US" dirty="0"/>
              <a:t>)</a:t>
            </a:r>
          </a:p>
          <a:p>
            <a:pPr marL="0" indent="0">
              <a:buNone/>
            </a:pPr>
            <a:endParaRPr lang="et-EE" b="1" dirty="0"/>
          </a:p>
          <a:p>
            <a:pPr marL="0" indent="0">
              <a:buNone/>
            </a:pPr>
            <a:endParaRPr lang="en-US" dirty="0"/>
          </a:p>
        </p:txBody>
      </p:sp>
    </p:spTree>
    <p:extLst>
      <p:ext uri="{BB962C8B-B14F-4D97-AF65-F5344CB8AC3E}">
        <p14:creationId xmlns:p14="http://schemas.microsoft.com/office/powerpoint/2010/main" val="2273320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b="1" dirty="0" err="1"/>
              <a:t>Summary</a:t>
            </a:r>
            <a:r>
              <a:rPr lang="et-EE" b="1" dirty="0"/>
              <a:t> – </a:t>
            </a:r>
            <a:r>
              <a:rPr lang="et-EE" b="1" dirty="0" err="1"/>
              <a:t>what</a:t>
            </a:r>
            <a:r>
              <a:rPr lang="et-EE" b="1" dirty="0"/>
              <a:t> </a:t>
            </a:r>
            <a:r>
              <a:rPr lang="et-EE" b="1" dirty="0" err="1"/>
              <a:t>we</a:t>
            </a:r>
            <a:r>
              <a:rPr lang="et-EE" b="1" dirty="0"/>
              <a:t> </a:t>
            </a:r>
            <a:r>
              <a:rPr lang="et-EE" b="1" dirty="0" err="1"/>
              <a:t>have</a:t>
            </a:r>
            <a:r>
              <a:rPr lang="et-EE" b="1" dirty="0"/>
              <a:t> </a:t>
            </a:r>
            <a:r>
              <a:rPr lang="et-EE" b="1" dirty="0" err="1"/>
              <a:t>today</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t-EE" sz="3200" b="1" dirty="0"/>
              <a:t>IT in </a:t>
            </a:r>
            <a:r>
              <a:rPr lang="et-EE" sz="3200" b="1" dirty="0" err="1"/>
              <a:t>court</a:t>
            </a:r>
            <a:r>
              <a:rPr lang="et-EE" sz="3200" b="1" dirty="0"/>
              <a:t> </a:t>
            </a:r>
            <a:r>
              <a:rPr lang="et-EE" sz="3200" b="1" dirty="0" err="1"/>
              <a:t>administration</a:t>
            </a:r>
            <a:endParaRPr lang="et-EE" sz="3200" b="1" dirty="0"/>
          </a:p>
          <a:p>
            <a:r>
              <a:rPr lang="en-GB" dirty="0"/>
              <a:t>Exact, up-to-date statistics in real time </a:t>
            </a:r>
            <a:r>
              <a:rPr lang="en-GB" b="1" dirty="0"/>
              <a:t>to monitor case load</a:t>
            </a:r>
            <a:r>
              <a:rPr lang="en-GB" dirty="0"/>
              <a:t>, judges´</a:t>
            </a:r>
            <a:r>
              <a:rPr lang="et-EE" dirty="0"/>
              <a:t> </a:t>
            </a:r>
            <a:r>
              <a:rPr lang="en-GB" dirty="0"/>
              <a:t>performance</a:t>
            </a:r>
          </a:p>
          <a:p>
            <a:r>
              <a:rPr lang="en-GB" dirty="0"/>
              <a:t>Easy detection of delays in court proceedings</a:t>
            </a:r>
          </a:p>
          <a:p>
            <a:r>
              <a:rPr lang="en-GB" dirty="0"/>
              <a:t>Automatic case allocation, taking  into account the complexity and volume of cases in order to guarantee equal allocation</a:t>
            </a:r>
            <a:r>
              <a:rPr lang="et-EE" dirty="0"/>
              <a:t> of </a:t>
            </a:r>
            <a:r>
              <a:rPr lang="et-EE" dirty="0" err="1"/>
              <a:t>workload</a:t>
            </a:r>
            <a:r>
              <a:rPr lang="en-GB" dirty="0"/>
              <a:t> b</a:t>
            </a:r>
            <a:r>
              <a:rPr lang="et-EE" dirty="0" err="1"/>
              <a:t>etween</a:t>
            </a:r>
            <a:r>
              <a:rPr lang="en-GB" dirty="0"/>
              <a:t> judges</a:t>
            </a:r>
            <a:endParaRPr lang="et-EE" dirty="0"/>
          </a:p>
          <a:p>
            <a:r>
              <a:rPr lang="en-GB" dirty="0"/>
              <a:t>CIS in integrated with calendars of the judges and staff and court room</a:t>
            </a:r>
            <a:endParaRPr lang="et-EE" dirty="0"/>
          </a:p>
          <a:p>
            <a:r>
              <a:rPr lang="et-EE" dirty="0" err="1"/>
              <a:t>Bookkeeping</a:t>
            </a:r>
            <a:r>
              <a:rPr lang="et-EE" dirty="0"/>
              <a:t> and </a:t>
            </a:r>
            <a:r>
              <a:rPr lang="et-EE" dirty="0" err="1"/>
              <a:t>monetary</a:t>
            </a:r>
            <a:r>
              <a:rPr lang="et-EE" dirty="0"/>
              <a:t> </a:t>
            </a:r>
            <a:r>
              <a:rPr lang="et-EE" dirty="0" err="1"/>
              <a:t>issues</a:t>
            </a:r>
            <a:r>
              <a:rPr lang="et-EE" dirty="0"/>
              <a:t> in </a:t>
            </a:r>
            <a:r>
              <a:rPr lang="et-EE" dirty="0" err="1"/>
              <a:t>one</a:t>
            </a:r>
            <a:r>
              <a:rPr lang="et-EE" dirty="0"/>
              <a:t> </a:t>
            </a:r>
            <a:r>
              <a:rPr lang="et-EE" dirty="0" err="1"/>
              <a:t>center</a:t>
            </a:r>
            <a:endParaRPr lang="en-GB" dirty="0"/>
          </a:p>
          <a:p>
            <a:pPr marL="0" indent="0">
              <a:buNone/>
            </a:pPr>
            <a:endParaRPr lang="en-GB" sz="2000" dirty="0"/>
          </a:p>
        </p:txBody>
      </p:sp>
    </p:spTree>
    <p:extLst>
      <p:ext uri="{BB962C8B-B14F-4D97-AF65-F5344CB8AC3E}">
        <p14:creationId xmlns:p14="http://schemas.microsoft.com/office/powerpoint/2010/main" val="305140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n-US" b="1" dirty="0"/>
              <a:t>Summary – what we have today</a:t>
            </a:r>
          </a:p>
        </p:txBody>
      </p:sp>
      <p:sp>
        <p:nvSpPr>
          <p:cNvPr id="3" name="Sisu kohatäide 2"/>
          <p:cNvSpPr>
            <a:spLocks noGrp="1"/>
          </p:cNvSpPr>
          <p:nvPr>
            <p:ph idx="1"/>
          </p:nvPr>
        </p:nvSpPr>
        <p:spPr/>
        <p:txBody>
          <a:bodyPr/>
          <a:lstStyle/>
          <a:p>
            <a:pPr marL="0" indent="0">
              <a:buNone/>
            </a:pPr>
            <a:endParaRPr lang="et-EE" dirty="0"/>
          </a:p>
          <a:p>
            <a:pPr marL="0" indent="0">
              <a:buNone/>
            </a:pPr>
            <a:r>
              <a:rPr lang="et-EE" b="1" dirty="0" err="1"/>
              <a:t>Legislation</a:t>
            </a:r>
            <a:r>
              <a:rPr lang="et-EE" b="1" dirty="0"/>
              <a:t> </a:t>
            </a:r>
            <a:r>
              <a:rPr lang="et-EE" b="1" dirty="0" err="1"/>
              <a:t>supports</a:t>
            </a:r>
            <a:r>
              <a:rPr lang="et-EE" b="1" dirty="0"/>
              <a:t> </a:t>
            </a:r>
            <a:r>
              <a:rPr lang="et-EE" b="1" dirty="0" err="1"/>
              <a:t>use</a:t>
            </a:r>
            <a:r>
              <a:rPr lang="et-EE" b="1" dirty="0"/>
              <a:t> of IT in </a:t>
            </a:r>
            <a:r>
              <a:rPr lang="et-EE" b="1" dirty="0" err="1"/>
              <a:t>courts</a:t>
            </a:r>
            <a:endParaRPr lang="et-EE" b="1" dirty="0"/>
          </a:p>
          <a:p>
            <a:pPr marL="0" indent="0">
              <a:buNone/>
            </a:pPr>
            <a:endParaRPr lang="et-EE" b="1" dirty="0"/>
          </a:p>
          <a:p>
            <a:pPr marL="0" indent="0" algn="ctr">
              <a:buNone/>
            </a:pPr>
            <a:endParaRPr lang="et-EE" dirty="0"/>
          </a:p>
          <a:p>
            <a:pPr marL="0" indent="0" algn="ctr">
              <a:buNone/>
            </a:pPr>
            <a:r>
              <a:rPr lang="et-EE" dirty="0"/>
              <a:t>and </a:t>
            </a:r>
            <a:r>
              <a:rPr lang="et-EE" dirty="0" err="1"/>
              <a:t>finally</a:t>
            </a:r>
            <a:endParaRPr lang="et-EE" dirty="0"/>
          </a:p>
          <a:p>
            <a:pPr marL="0" indent="0">
              <a:buNone/>
            </a:pPr>
            <a:endParaRPr lang="et-EE" dirty="0"/>
          </a:p>
          <a:p>
            <a:pPr marL="0" indent="0">
              <a:buNone/>
            </a:pPr>
            <a:r>
              <a:rPr lang="et-EE" b="1" dirty="0" err="1"/>
              <a:t>Almost</a:t>
            </a:r>
            <a:r>
              <a:rPr lang="et-EE" b="1" dirty="0"/>
              <a:t> all </a:t>
            </a:r>
            <a:r>
              <a:rPr lang="et-EE" b="1" dirty="0" err="1"/>
              <a:t>clients</a:t>
            </a:r>
            <a:r>
              <a:rPr lang="et-EE" b="1" dirty="0"/>
              <a:t> and all </a:t>
            </a:r>
            <a:r>
              <a:rPr lang="et-EE" b="1" dirty="0" err="1"/>
              <a:t>judges</a:t>
            </a:r>
            <a:r>
              <a:rPr lang="et-EE" b="1" dirty="0"/>
              <a:t> and </a:t>
            </a:r>
            <a:r>
              <a:rPr lang="et-EE" b="1" dirty="0" err="1"/>
              <a:t>our</a:t>
            </a:r>
            <a:r>
              <a:rPr lang="et-EE" b="1" dirty="0"/>
              <a:t> </a:t>
            </a:r>
            <a:r>
              <a:rPr lang="et-EE" b="1" dirty="0" err="1"/>
              <a:t>staff</a:t>
            </a:r>
            <a:r>
              <a:rPr lang="et-EE" b="1" dirty="0"/>
              <a:t> </a:t>
            </a:r>
            <a:r>
              <a:rPr lang="et-EE" b="1" dirty="0" err="1"/>
              <a:t>have</a:t>
            </a:r>
            <a:r>
              <a:rPr lang="et-EE" b="1" dirty="0"/>
              <a:t> a </a:t>
            </a:r>
            <a:r>
              <a:rPr lang="et-EE" b="1" dirty="0" err="1"/>
              <a:t>high</a:t>
            </a:r>
            <a:r>
              <a:rPr lang="et-EE" b="1" dirty="0"/>
              <a:t> e-</a:t>
            </a:r>
            <a:r>
              <a:rPr lang="et-EE" b="1" dirty="0" err="1"/>
              <a:t>culture</a:t>
            </a:r>
            <a:r>
              <a:rPr lang="et-EE" b="1" dirty="0"/>
              <a:t>!!</a:t>
            </a:r>
            <a:endParaRPr lang="en-US" b="1" dirty="0"/>
          </a:p>
        </p:txBody>
      </p:sp>
    </p:spTree>
    <p:extLst>
      <p:ext uri="{BB962C8B-B14F-4D97-AF65-F5344CB8AC3E}">
        <p14:creationId xmlns:p14="http://schemas.microsoft.com/office/powerpoint/2010/main" val="2051107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b="1" dirty="0" err="1"/>
              <a:t>What</a:t>
            </a:r>
            <a:r>
              <a:rPr lang="et-EE" b="1" dirty="0"/>
              <a:t> Estonian </a:t>
            </a:r>
            <a:r>
              <a:rPr lang="et-EE" b="1" dirty="0" err="1"/>
              <a:t>judges</a:t>
            </a:r>
            <a:r>
              <a:rPr lang="et-EE" b="1" dirty="0"/>
              <a:t> are </a:t>
            </a:r>
            <a:r>
              <a:rPr lang="et-EE" b="1" dirty="0" err="1"/>
              <a:t>still</a:t>
            </a:r>
            <a:r>
              <a:rPr lang="et-EE" b="1" dirty="0"/>
              <a:t> </a:t>
            </a:r>
            <a:r>
              <a:rPr lang="et-EE" b="1" dirty="0" err="1"/>
              <a:t>dreaming</a:t>
            </a:r>
            <a:r>
              <a:rPr lang="et-EE" b="1" dirty="0"/>
              <a:t> of</a:t>
            </a:r>
            <a:r>
              <a:rPr lang="et-EE" dirty="0"/>
              <a:t>…</a:t>
            </a:r>
            <a:endParaRPr lang="en-US" dirty="0"/>
          </a:p>
        </p:txBody>
      </p:sp>
      <p:sp>
        <p:nvSpPr>
          <p:cNvPr id="3" name="Sisu kohatäide 2"/>
          <p:cNvSpPr>
            <a:spLocks noGrp="1"/>
          </p:cNvSpPr>
          <p:nvPr>
            <p:ph idx="1"/>
          </p:nvPr>
        </p:nvSpPr>
        <p:spPr>
          <a:xfrm>
            <a:off x="838200" y="2190749"/>
            <a:ext cx="10515600" cy="3986213"/>
          </a:xfrm>
        </p:spPr>
        <p:txBody>
          <a:bodyPr>
            <a:normAutofit fontScale="92500"/>
          </a:bodyPr>
          <a:lstStyle/>
          <a:p>
            <a:pPr algn="ctr"/>
            <a:r>
              <a:rPr lang="et-EE" b="1" dirty="0" err="1"/>
              <a:t>Better</a:t>
            </a:r>
            <a:r>
              <a:rPr lang="et-EE" b="1" dirty="0"/>
              <a:t> </a:t>
            </a:r>
            <a:r>
              <a:rPr lang="et-EE" b="1" dirty="0" err="1"/>
              <a:t>screens</a:t>
            </a:r>
            <a:r>
              <a:rPr lang="et-EE" b="1" dirty="0"/>
              <a:t> and </a:t>
            </a:r>
            <a:r>
              <a:rPr lang="et-EE" b="1" dirty="0" err="1"/>
              <a:t>more</a:t>
            </a:r>
            <a:r>
              <a:rPr lang="et-EE" b="1" dirty="0"/>
              <a:t> </a:t>
            </a:r>
            <a:r>
              <a:rPr lang="et-EE" b="1" dirty="0" err="1"/>
              <a:t>powerful</a:t>
            </a:r>
            <a:r>
              <a:rPr lang="et-EE" b="1" dirty="0"/>
              <a:t> </a:t>
            </a:r>
            <a:r>
              <a:rPr lang="et-EE" b="1" dirty="0" err="1"/>
              <a:t>computers</a:t>
            </a:r>
            <a:r>
              <a:rPr lang="et-EE" b="1" dirty="0"/>
              <a:t> (</a:t>
            </a:r>
            <a:r>
              <a:rPr lang="et-EE" dirty="0"/>
              <a:t>Of </a:t>
            </a:r>
            <a:r>
              <a:rPr lang="et-EE" dirty="0" err="1"/>
              <a:t>course</a:t>
            </a:r>
            <a:r>
              <a:rPr lang="et-EE" b="1" dirty="0"/>
              <a:t>!)</a:t>
            </a:r>
          </a:p>
          <a:p>
            <a:pPr algn="ctr"/>
            <a:endParaRPr lang="et-EE" sz="1400" b="1" dirty="0"/>
          </a:p>
          <a:p>
            <a:pPr algn="ctr"/>
            <a:r>
              <a:rPr lang="et-EE" b="1" dirty="0" err="1"/>
              <a:t>Excellent</a:t>
            </a:r>
            <a:r>
              <a:rPr lang="et-EE" b="1" dirty="0"/>
              <a:t> and </a:t>
            </a:r>
            <a:r>
              <a:rPr lang="et-EE" b="1" dirty="0" err="1"/>
              <a:t>quick</a:t>
            </a:r>
            <a:r>
              <a:rPr lang="et-EE" b="1" dirty="0"/>
              <a:t> </a:t>
            </a:r>
            <a:r>
              <a:rPr lang="et-EE" b="1" dirty="0" err="1"/>
              <a:t>search</a:t>
            </a:r>
            <a:r>
              <a:rPr lang="et-EE" b="1" dirty="0"/>
              <a:t> </a:t>
            </a:r>
            <a:r>
              <a:rPr lang="et-EE" b="1" dirty="0" err="1"/>
              <a:t>machine</a:t>
            </a:r>
            <a:endParaRPr lang="et-EE" b="1" dirty="0"/>
          </a:p>
          <a:p>
            <a:pPr algn="ctr"/>
            <a:endParaRPr lang="et-EE" sz="1400" b="1" dirty="0"/>
          </a:p>
          <a:p>
            <a:pPr algn="ctr"/>
            <a:r>
              <a:rPr lang="et-EE" b="1" dirty="0" err="1"/>
              <a:t>Voice</a:t>
            </a:r>
            <a:r>
              <a:rPr lang="et-EE" b="1" dirty="0"/>
              <a:t> </a:t>
            </a:r>
            <a:r>
              <a:rPr lang="et-EE" b="1" dirty="0" err="1"/>
              <a:t>recognition</a:t>
            </a:r>
            <a:r>
              <a:rPr lang="et-EE" b="1" dirty="0"/>
              <a:t> </a:t>
            </a:r>
            <a:r>
              <a:rPr lang="et-EE" b="1" dirty="0" err="1"/>
              <a:t>system</a:t>
            </a:r>
            <a:endParaRPr lang="et-EE" b="1" dirty="0"/>
          </a:p>
          <a:p>
            <a:pPr algn="ctr"/>
            <a:endParaRPr lang="et-EE" dirty="0"/>
          </a:p>
          <a:p>
            <a:pPr algn="ctr"/>
            <a:r>
              <a:rPr lang="et-EE" dirty="0"/>
              <a:t>and </a:t>
            </a:r>
            <a:r>
              <a:rPr lang="et-EE" dirty="0" err="1"/>
              <a:t>finally</a:t>
            </a:r>
            <a:endParaRPr lang="et-EE" dirty="0"/>
          </a:p>
          <a:p>
            <a:pPr algn="ctr"/>
            <a:endParaRPr lang="et-EE" b="1" dirty="0"/>
          </a:p>
          <a:p>
            <a:pPr algn="ctr"/>
            <a:r>
              <a:rPr lang="et-EE" b="1" dirty="0"/>
              <a:t>AI </a:t>
            </a:r>
            <a:r>
              <a:rPr lang="et-EE" b="1" dirty="0" err="1"/>
              <a:t>module</a:t>
            </a:r>
            <a:r>
              <a:rPr lang="et-EE" b="1" dirty="0"/>
              <a:t> </a:t>
            </a:r>
            <a:r>
              <a:rPr lang="et-EE" b="1" dirty="0" err="1"/>
              <a:t>for</a:t>
            </a:r>
            <a:r>
              <a:rPr lang="et-EE" b="1" dirty="0"/>
              <a:t> </a:t>
            </a:r>
            <a:r>
              <a:rPr lang="et-EE" b="1" dirty="0" err="1"/>
              <a:t>every</a:t>
            </a:r>
            <a:r>
              <a:rPr lang="et-EE" b="1" dirty="0"/>
              <a:t> </a:t>
            </a:r>
            <a:r>
              <a:rPr lang="et-EE" b="1" dirty="0" err="1"/>
              <a:t>judge</a:t>
            </a:r>
            <a:r>
              <a:rPr lang="et-EE" b="1" dirty="0"/>
              <a:t> </a:t>
            </a:r>
            <a:r>
              <a:rPr lang="et-EE" b="1" dirty="0" err="1"/>
              <a:t>for</a:t>
            </a:r>
            <a:r>
              <a:rPr lang="et-EE" b="1" dirty="0"/>
              <a:t> a </a:t>
            </a:r>
            <a:r>
              <a:rPr lang="et-EE" b="1" dirty="0" err="1"/>
              <a:t>fully</a:t>
            </a:r>
            <a:r>
              <a:rPr lang="et-EE" b="1" dirty="0"/>
              <a:t> </a:t>
            </a:r>
            <a:r>
              <a:rPr lang="et-EE" b="1" dirty="0" err="1"/>
              <a:t>compurerized</a:t>
            </a:r>
            <a:r>
              <a:rPr lang="et-EE" b="1" dirty="0"/>
              <a:t> </a:t>
            </a:r>
            <a:r>
              <a:rPr lang="et-EE" b="1" dirty="0" err="1"/>
              <a:t>decisionwriting</a:t>
            </a:r>
            <a:r>
              <a:rPr lang="et-EE" b="1" dirty="0"/>
              <a:t> </a:t>
            </a:r>
            <a:r>
              <a:rPr lang="et-EE" b="1" dirty="0">
                <a:sym typeface="Wingdings" panose="05000000000000000000" pitchFamily="2" charset="2"/>
              </a:rPr>
              <a:t></a:t>
            </a:r>
            <a:endParaRPr lang="et-EE" b="1" dirty="0"/>
          </a:p>
          <a:p>
            <a:endParaRPr lang="en-US" dirty="0"/>
          </a:p>
        </p:txBody>
      </p:sp>
    </p:spTree>
    <p:extLst>
      <p:ext uri="{BB962C8B-B14F-4D97-AF65-F5344CB8AC3E}">
        <p14:creationId xmlns:p14="http://schemas.microsoft.com/office/powerpoint/2010/main" val="348213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wipe(down)">
                                      <p:cBhvr>
                                        <p:cTn id="79" dur="580">
                                          <p:stCondLst>
                                            <p:cond delay="0"/>
                                          </p:stCondLst>
                                        </p:cTn>
                                        <p:tgtEl>
                                          <p:spTgt spid="3">
                                            <p:txEl>
                                              <p:pRg st="8" end="8"/>
                                            </p:txEl>
                                          </p:spTgt>
                                        </p:tgtEl>
                                      </p:cBhvr>
                                    </p:animEffect>
                                    <p:anim calcmode="lin" valueType="num">
                                      <p:cBhvr>
                                        <p:cTn id="8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8" end="8"/>
                                            </p:txEl>
                                          </p:spTgt>
                                        </p:tgtEl>
                                      </p:cBhvr>
                                      <p:to x="100000" y="60000"/>
                                    </p:animScale>
                                    <p:animScale>
                                      <p:cBhvr>
                                        <p:cTn id="86" dur="166" decel="50000">
                                          <p:stCondLst>
                                            <p:cond delay="676"/>
                                          </p:stCondLst>
                                        </p:cTn>
                                        <p:tgtEl>
                                          <p:spTgt spid="3">
                                            <p:txEl>
                                              <p:pRg st="8" end="8"/>
                                            </p:txEl>
                                          </p:spTgt>
                                        </p:tgtEl>
                                      </p:cBhvr>
                                      <p:to x="100000" y="100000"/>
                                    </p:animScale>
                                    <p:animScale>
                                      <p:cBhvr>
                                        <p:cTn id="87" dur="26">
                                          <p:stCondLst>
                                            <p:cond delay="1312"/>
                                          </p:stCondLst>
                                        </p:cTn>
                                        <p:tgtEl>
                                          <p:spTgt spid="3">
                                            <p:txEl>
                                              <p:pRg st="8" end="8"/>
                                            </p:txEl>
                                          </p:spTgt>
                                        </p:tgtEl>
                                      </p:cBhvr>
                                      <p:to x="100000" y="80000"/>
                                    </p:animScale>
                                    <p:animScale>
                                      <p:cBhvr>
                                        <p:cTn id="88" dur="166" decel="50000">
                                          <p:stCondLst>
                                            <p:cond delay="1338"/>
                                          </p:stCondLst>
                                        </p:cTn>
                                        <p:tgtEl>
                                          <p:spTgt spid="3">
                                            <p:txEl>
                                              <p:pRg st="8" end="8"/>
                                            </p:txEl>
                                          </p:spTgt>
                                        </p:tgtEl>
                                      </p:cBhvr>
                                      <p:to x="100000" y="100000"/>
                                    </p:animScale>
                                    <p:animScale>
                                      <p:cBhvr>
                                        <p:cTn id="89" dur="26">
                                          <p:stCondLst>
                                            <p:cond delay="1642"/>
                                          </p:stCondLst>
                                        </p:cTn>
                                        <p:tgtEl>
                                          <p:spTgt spid="3">
                                            <p:txEl>
                                              <p:pRg st="8" end="8"/>
                                            </p:txEl>
                                          </p:spTgt>
                                        </p:tgtEl>
                                      </p:cBhvr>
                                      <p:to x="100000" y="90000"/>
                                    </p:animScale>
                                    <p:animScale>
                                      <p:cBhvr>
                                        <p:cTn id="90" dur="166" decel="50000">
                                          <p:stCondLst>
                                            <p:cond delay="1668"/>
                                          </p:stCondLst>
                                        </p:cTn>
                                        <p:tgtEl>
                                          <p:spTgt spid="3">
                                            <p:txEl>
                                              <p:pRg st="8" end="8"/>
                                            </p:txEl>
                                          </p:spTgt>
                                        </p:tgtEl>
                                      </p:cBhvr>
                                      <p:to x="100000" y="100000"/>
                                    </p:animScale>
                                    <p:animScale>
                                      <p:cBhvr>
                                        <p:cTn id="91" dur="26">
                                          <p:stCondLst>
                                            <p:cond delay="1808"/>
                                          </p:stCondLst>
                                        </p:cTn>
                                        <p:tgtEl>
                                          <p:spTgt spid="3">
                                            <p:txEl>
                                              <p:pRg st="8" end="8"/>
                                            </p:txEl>
                                          </p:spTgt>
                                        </p:tgtEl>
                                      </p:cBhvr>
                                      <p:to x="100000" y="95000"/>
                                    </p:animScale>
                                    <p:animScale>
                                      <p:cBhvr>
                                        <p:cTn id="92" dur="166" decel="50000">
                                          <p:stCondLst>
                                            <p:cond delay="1834"/>
                                          </p:stCondLst>
                                        </p:cTn>
                                        <p:tgtEl>
                                          <p:spTgt spid="3">
                                            <p:txEl>
                                              <p:pRg st="8" end="8"/>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1" nodeType="clickEffect">
                                  <p:stCondLst>
                                    <p:cond delay="0"/>
                                  </p:stCondLst>
                                  <p:childTnLst>
                                    <p:set>
                                      <p:cBhvr>
                                        <p:cTn id="96" dur="1" fill="hold">
                                          <p:stCondLst>
                                            <p:cond delay="0"/>
                                          </p:stCondLst>
                                        </p:cTn>
                                        <p:tgtEl>
                                          <p:spTgt spid="3">
                                            <p:txEl>
                                              <p:pRg st="0" end="0"/>
                                            </p:txEl>
                                          </p:spTgt>
                                        </p:tgtEl>
                                        <p:attrNameLst>
                                          <p:attrName>style.visibility</p:attrName>
                                        </p:attrNameLst>
                                      </p:cBhvr>
                                      <p:to>
                                        <p:strVal val="visible"/>
                                      </p:to>
                                    </p:set>
                                    <p:animEffect transition="in" filter="wheel(1)">
                                      <p:cBhvr>
                                        <p:cTn id="97" dur="2000"/>
                                        <p:tgtEl>
                                          <p:spTgt spid="3">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1" nodeType="clickEffect">
                                  <p:stCondLst>
                                    <p:cond delay="0"/>
                                  </p:stCondLst>
                                  <p:childTnLst>
                                    <p:set>
                                      <p:cBhvr>
                                        <p:cTn id="101" dur="1" fill="hold">
                                          <p:stCondLst>
                                            <p:cond delay="0"/>
                                          </p:stCondLst>
                                        </p:cTn>
                                        <p:tgtEl>
                                          <p:spTgt spid="3">
                                            <p:txEl>
                                              <p:pRg st="2" end="2"/>
                                            </p:txEl>
                                          </p:spTgt>
                                        </p:tgtEl>
                                        <p:attrNameLst>
                                          <p:attrName>style.visibility</p:attrName>
                                        </p:attrNameLst>
                                      </p:cBhvr>
                                      <p:to>
                                        <p:strVal val="visible"/>
                                      </p:to>
                                    </p:set>
                                    <p:animEffect transition="in" filter="wheel(1)">
                                      <p:cBhvr>
                                        <p:cTn id="102" dur="2000"/>
                                        <p:tgtEl>
                                          <p:spTgt spid="3">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1" fill="hold" grpId="1" nodeType="clickEffect">
                                  <p:stCondLst>
                                    <p:cond delay="0"/>
                                  </p:stCondLst>
                                  <p:childTnLst>
                                    <p:set>
                                      <p:cBhvr>
                                        <p:cTn id="106" dur="1" fill="hold">
                                          <p:stCondLst>
                                            <p:cond delay="0"/>
                                          </p:stCondLst>
                                        </p:cTn>
                                        <p:tgtEl>
                                          <p:spTgt spid="3">
                                            <p:txEl>
                                              <p:pRg st="4" end="4"/>
                                            </p:txEl>
                                          </p:spTgt>
                                        </p:tgtEl>
                                        <p:attrNameLst>
                                          <p:attrName>style.visibility</p:attrName>
                                        </p:attrNameLst>
                                      </p:cBhvr>
                                      <p:to>
                                        <p:strVal val="visible"/>
                                      </p:to>
                                    </p:set>
                                    <p:animEffect transition="in" filter="wheel(1)">
                                      <p:cBhvr>
                                        <p:cTn id="107" dur="2000"/>
                                        <p:tgtEl>
                                          <p:spTgt spid="3">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1" presetClass="entr" presetSubtype="1" fill="hold" grpId="1" nodeType="clickEffect">
                                  <p:stCondLst>
                                    <p:cond delay="0"/>
                                  </p:stCondLst>
                                  <p:childTnLst>
                                    <p:set>
                                      <p:cBhvr>
                                        <p:cTn id="111" dur="1" fill="hold">
                                          <p:stCondLst>
                                            <p:cond delay="0"/>
                                          </p:stCondLst>
                                        </p:cTn>
                                        <p:tgtEl>
                                          <p:spTgt spid="3">
                                            <p:txEl>
                                              <p:pRg st="6" end="6"/>
                                            </p:txEl>
                                          </p:spTgt>
                                        </p:tgtEl>
                                        <p:attrNameLst>
                                          <p:attrName>style.visibility</p:attrName>
                                        </p:attrNameLst>
                                      </p:cBhvr>
                                      <p:to>
                                        <p:strVal val="visible"/>
                                      </p:to>
                                    </p:set>
                                    <p:animEffect transition="in" filter="wheel(1)">
                                      <p:cBhvr>
                                        <p:cTn id="112" dur="2000"/>
                                        <p:tgtEl>
                                          <p:spTgt spid="3">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1" presetClass="entr" presetSubtype="1" fill="hold" grpId="1" nodeType="clickEffect">
                                  <p:stCondLst>
                                    <p:cond delay="0"/>
                                  </p:stCondLst>
                                  <p:childTnLst>
                                    <p:set>
                                      <p:cBhvr>
                                        <p:cTn id="116" dur="1" fill="hold">
                                          <p:stCondLst>
                                            <p:cond delay="0"/>
                                          </p:stCondLst>
                                        </p:cTn>
                                        <p:tgtEl>
                                          <p:spTgt spid="3">
                                            <p:txEl>
                                              <p:pRg st="8" end="8"/>
                                            </p:txEl>
                                          </p:spTgt>
                                        </p:tgtEl>
                                        <p:attrNameLst>
                                          <p:attrName>style.visibility</p:attrName>
                                        </p:attrNameLst>
                                      </p:cBhvr>
                                      <p:to>
                                        <p:strVal val="visible"/>
                                      </p:to>
                                    </p:set>
                                    <p:animEffect transition="in" filter="wheel(1)">
                                      <p:cBhvr>
                                        <p:cTn id="117" dur="2000"/>
                                        <p:tgtEl>
                                          <p:spTgt spid="3">
                                            <p:txEl>
                                              <p:pRg st="8" end="8"/>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grpId="2" nodeType="clickEffect">
                                  <p:stCondLst>
                                    <p:cond delay="0"/>
                                  </p:stCondLst>
                                  <p:childTnLst>
                                    <p:animEffect transition="out" filter="fade">
                                      <p:cBhvr>
                                        <p:cTn id="121" dur="500" tmFilter="0, 0; .2, .5; .8, .5; 1, 0"/>
                                        <p:tgtEl>
                                          <p:spTgt spid="3">
                                            <p:txEl>
                                              <p:pRg st="0" end="0"/>
                                            </p:txEl>
                                          </p:spTgt>
                                        </p:tgtEl>
                                      </p:cBhvr>
                                    </p:animEffect>
                                    <p:animScale>
                                      <p:cBhvr>
                                        <p:cTn id="122" dur="250" autoRev="1" fill="hold"/>
                                        <p:tgtEl>
                                          <p:spTgt spid="3">
                                            <p:txEl>
                                              <p:pRg st="0" end="0"/>
                                            </p:txEl>
                                          </p:spTgt>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26" presetClass="emph" presetSubtype="0" fill="hold" grpId="2" nodeType="clickEffect">
                                  <p:stCondLst>
                                    <p:cond delay="0"/>
                                  </p:stCondLst>
                                  <p:childTnLst>
                                    <p:animEffect transition="out" filter="fade">
                                      <p:cBhvr>
                                        <p:cTn id="126" dur="500" tmFilter="0, 0; .2, .5; .8, .5; 1, 0"/>
                                        <p:tgtEl>
                                          <p:spTgt spid="3">
                                            <p:txEl>
                                              <p:pRg st="2" end="2"/>
                                            </p:txEl>
                                          </p:spTgt>
                                        </p:tgtEl>
                                      </p:cBhvr>
                                    </p:animEffect>
                                    <p:animScale>
                                      <p:cBhvr>
                                        <p:cTn id="127" dur="250" autoRev="1" fill="hold"/>
                                        <p:tgtEl>
                                          <p:spTgt spid="3">
                                            <p:txEl>
                                              <p:pRg st="2" end="2"/>
                                            </p:txEl>
                                          </p:spTgt>
                                        </p:tgtEl>
                                      </p:cBhvr>
                                      <p:by x="105000" y="105000"/>
                                    </p:animScale>
                                  </p:childTnLst>
                                </p:cTn>
                              </p:par>
                            </p:childTnLst>
                          </p:cTn>
                        </p:par>
                      </p:childTnLst>
                    </p:cTn>
                  </p:par>
                  <p:par>
                    <p:cTn id="128" fill="hold">
                      <p:stCondLst>
                        <p:cond delay="indefinite"/>
                      </p:stCondLst>
                      <p:childTnLst>
                        <p:par>
                          <p:cTn id="129" fill="hold">
                            <p:stCondLst>
                              <p:cond delay="0"/>
                            </p:stCondLst>
                            <p:childTnLst>
                              <p:par>
                                <p:cTn id="130" presetID="26" presetClass="emph" presetSubtype="0" fill="hold" grpId="2" nodeType="clickEffect">
                                  <p:stCondLst>
                                    <p:cond delay="0"/>
                                  </p:stCondLst>
                                  <p:childTnLst>
                                    <p:animEffect transition="out" filter="fade">
                                      <p:cBhvr>
                                        <p:cTn id="131" dur="500" tmFilter="0, 0; .2, .5; .8, .5; 1, 0"/>
                                        <p:tgtEl>
                                          <p:spTgt spid="3">
                                            <p:txEl>
                                              <p:pRg st="4" end="4"/>
                                            </p:txEl>
                                          </p:spTgt>
                                        </p:tgtEl>
                                      </p:cBhvr>
                                    </p:animEffect>
                                    <p:animScale>
                                      <p:cBhvr>
                                        <p:cTn id="132" dur="250" autoRev="1" fill="hold"/>
                                        <p:tgtEl>
                                          <p:spTgt spid="3">
                                            <p:txEl>
                                              <p:pRg st="4" end="4"/>
                                            </p:txEl>
                                          </p:spTgt>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26" presetClass="emph" presetSubtype="0" fill="hold" grpId="2" nodeType="clickEffect">
                                  <p:stCondLst>
                                    <p:cond delay="0"/>
                                  </p:stCondLst>
                                  <p:childTnLst>
                                    <p:animEffect transition="out" filter="fade">
                                      <p:cBhvr>
                                        <p:cTn id="136" dur="500" tmFilter="0, 0; .2, .5; .8, .5; 1, 0"/>
                                        <p:tgtEl>
                                          <p:spTgt spid="3">
                                            <p:txEl>
                                              <p:pRg st="6" end="6"/>
                                            </p:txEl>
                                          </p:spTgt>
                                        </p:tgtEl>
                                      </p:cBhvr>
                                    </p:animEffect>
                                    <p:animScale>
                                      <p:cBhvr>
                                        <p:cTn id="137" dur="250" autoRev="1" fill="hold"/>
                                        <p:tgtEl>
                                          <p:spTgt spid="3">
                                            <p:txEl>
                                              <p:pRg st="6" end="6"/>
                                            </p:txEl>
                                          </p:spTgt>
                                        </p:tgtEl>
                                      </p:cBhvr>
                                      <p:by x="105000" y="105000"/>
                                    </p:animScale>
                                  </p:childTnLst>
                                </p:cTn>
                              </p:par>
                            </p:childTnLst>
                          </p:cTn>
                        </p:par>
                      </p:childTnLst>
                    </p:cTn>
                  </p:par>
                  <p:par>
                    <p:cTn id="138" fill="hold">
                      <p:stCondLst>
                        <p:cond delay="indefinite"/>
                      </p:stCondLst>
                      <p:childTnLst>
                        <p:par>
                          <p:cTn id="139" fill="hold">
                            <p:stCondLst>
                              <p:cond delay="0"/>
                            </p:stCondLst>
                            <p:childTnLst>
                              <p:par>
                                <p:cTn id="140" presetID="26" presetClass="emph" presetSubtype="0" fill="hold" grpId="2" nodeType="clickEffect">
                                  <p:stCondLst>
                                    <p:cond delay="0"/>
                                  </p:stCondLst>
                                  <p:childTnLst>
                                    <p:animEffect transition="out" filter="fade">
                                      <p:cBhvr>
                                        <p:cTn id="141" dur="500" tmFilter="0, 0; .2, .5; .8, .5; 1, 0"/>
                                        <p:tgtEl>
                                          <p:spTgt spid="3">
                                            <p:txEl>
                                              <p:pRg st="8" end="8"/>
                                            </p:txEl>
                                          </p:spTgt>
                                        </p:tgtEl>
                                      </p:cBhvr>
                                    </p:animEffect>
                                    <p:animScale>
                                      <p:cBhvr>
                                        <p:cTn id="142" dur="250" autoRev="1" fill="hold"/>
                                        <p:tgtEl>
                                          <p:spTgt spid="3">
                                            <p:txEl>
                                              <p:pRg st="8" end="8"/>
                                            </p:txEl>
                                          </p:spTgt>
                                        </p:tgtEl>
                                      </p:cBhvr>
                                      <p:by x="105000" y="105000"/>
                                    </p:animScale>
                                  </p:childTnLst>
                                </p:cTn>
                              </p:par>
                            </p:childTnLst>
                          </p:cTn>
                        </p:par>
                      </p:childTnLst>
                    </p:cTn>
                  </p:par>
                  <p:par>
                    <p:cTn id="143" fill="hold">
                      <p:stCondLst>
                        <p:cond delay="indefinite"/>
                      </p:stCondLst>
                      <p:childTnLst>
                        <p:par>
                          <p:cTn id="144" fill="hold">
                            <p:stCondLst>
                              <p:cond delay="0"/>
                            </p:stCondLst>
                            <p:childTnLst>
                              <p:par>
                                <p:cTn id="145" presetID="6" presetClass="entr" presetSubtype="16" fill="hold" grpId="3" nodeType="clickEffect">
                                  <p:stCondLst>
                                    <p:cond delay="0"/>
                                  </p:stCondLst>
                                  <p:childTnLst>
                                    <p:set>
                                      <p:cBhvr>
                                        <p:cTn id="146" dur="1" fill="hold">
                                          <p:stCondLst>
                                            <p:cond delay="0"/>
                                          </p:stCondLst>
                                        </p:cTn>
                                        <p:tgtEl>
                                          <p:spTgt spid="3">
                                            <p:txEl>
                                              <p:pRg st="0" end="0"/>
                                            </p:txEl>
                                          </p:spTgt>
                                        </p:tgtEl>
                                        <p:attrNameLst>
                                          <p:attrName>style.visibility</p:attrName>
                                        </p:attrNameLst>
                                      </p:cBhvr>
                                      <p:to>
                                        <p:strVal val="visible"/>
                                      </p:to>
                                    </p:set>
                                    <p:animEffect transition="in" filter="circle(in)">
                                      <p:cBhvr>
                                        <p:cTn id="147" dur="2000"/>
                                        <p:tgtEl>
                                          <p:spTgt spid="3">
                                            <p:txEl>
                                              <p:pRg st="0" end="0"/>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6" presetClass="entr" presetSubtype="16" fill="hold" grpId="3" nodeType="clickEffect">
                                  <p:stCondLst>
                                    <p:cond delay="0"/>
                                  </p:stCondLst>
                                  <p:childTnLst>
                                    <p:set>
                                      <p:cBhvr>
                                        <p:cTn id="151" dur="1" fill="hold">
                                          <p:stCondLst>
                                            <p:cond delay="0"/>
                                          </p:stCondLst>
                                        </p:cTn>
                                        <p:tgtEl>
                                          <p:spTgt spid="3">
                                            <p:txEl>
                                              <p:pRg st="2" end="2"/>
                                            </p:txEl>
                                          </p:spTgt>
                                        </p:tgtEl>
                                        <p:attrNameLst>
                                          <p:attrName>style.visibility</p:attrName>
                                        </p:attrNameLst>
                                      </p:cBhvr>
                                      <p:to>
                                        <p:strVal val="visible"/>
                                      </p:to>
                                    </p:set>
                                    <p:animEffect transition="in" filter="circle(in)">
                                      <p:cBhvr>
                                        <p:cTn id="152" dur="2000"/>
                                        <p:tgtEl>
                                          <p:spTgt spid="3">
                                            <p:txEl>
                                              <p:pRg st="2" end="2"/>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6" presetClass="entr" presetSubtype="16" fill="hold" grpId="3" nodeType="clickEffect">
                                  <p:stCondLst>
                                    <p:cond delay="0"/>
                                  </p:stCondLst>
                                  <p:childTnLst>
                                    <p:set>
                                      <p:cBhvr>
                                        <p:cTn id="156" dur="1" fill="hold">
                                          <p:stCondLst>
                                            <p:cond delay="0"/>
                                          </p:stCondLst>
                                        </p:cTn>
                                        <p:tgtEl>
                                          <p:spTgt spid="3">
                                            <p:txEl>
                                              <p:pRg st="4" end="4"/>
                                            </p:txEl>
                                          </p:spTgt>
                                        </p:tgtEl>
                                        <p:attrNameLst>
                                          <p:attrName>style.visibility</p:attrName>
                                        </p:attrNameLst>
                                      </p:cBhvr>
                                      <p:to>
                                        <p:strVal val="visible"/>
                                      </p:to>
                                    </p:set>
                                    <p:animEffect transition="in" filter="circle(in)">
                                      <p:cBhvr>
                                        <p:cTn id="157" dur="2000"/>
                                        <p:tgtEl>
                                          <p:spTgt spid="3">
                                            <p:txEl>
                                              <p:pRg st="4" end="4"/>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6" presetClass="entr" presetSubtype="16" fill="hold" grpId="3" nodeType="clickEffect">
                                  <p:stCondLst>
                                    <p:cond delay="0"/>
                                  </p:stCondLst>
                                  <p:childTnLst>
                                    <p:set>
                                      <p:cBhvr>
                                        <p:cTn id="161" dur="1" fill="hold">
                                          <p:stCondLst>
                                            <p:cond delay="0"/>
                                          </p:stCondLst>
                                        </p:cTn>
                                        <p:tgtEl>
                                          <p:spTgt spid="3">
                                            <p:txEl>
                                              <p:pRg st="6" end="6"/>
                                            </p:txEl>
                                          </p:spTgt>
                                        </p:tgtEl>
                                        <p:attrNameLst>
                                          <p:attrName>style.visibility</p:attrName>
                                        </p:attrNameLst>
                                      </p:cBhvr>
                                      <p:to>
                                        <p:strVal val="visible"/>
                                      </p:to>
                                    </p:set>
                                    <p:animEffect transition="in" filter="circle(in)">
                                      <p:cBhvr>
                                        <p:cTn id="162" dur="2000"/>
                                        <p:tgtEl>
                                          <p:spTgt spid="3">
                                            <p:txEl>
                                              <p:pRg st="6" end="6"/>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6" presetClass="entr" presetSubtype="16" fill="hold" grpId="3" nodeType="clickEffect">
                                  <p:stCondLst>
                                    <p:cond delay="0"/>
                                  </p:stCondLst>
                                  <p:childTnLst>
                                    <p:set>
                                      <p:cBhvr>
                                        <p:cTn id="166" dur="1" fill="hold">
                                          <p:stCondLst>
                                            <p:cond delay="0"/>
                                          </p:stCondLst>
                                        </p:cTn>
                                        <p:tgtEl>
                                          <p:spTgt spid="3">
                                            <p:txEl>
                                              <p:pRg st="8" end="8"/>
                                            </p:txEl>
                                          </p:spTgt>
                                        </p:tgtEl>
                                        <p:attrNameLst>
                                          <p:attrName>style.visibility</p:attrName>
                                        </p:attrNameLst>
                                      </p:cBhvr>
                                      <p:to>
                                        <p:strVal val="visible"/>
                                      </p:to>
                                    </p:set>
                                    <p:animEffect transition="in" filter="circle(in)">
                                      <p:cBhvr>
                                        <p:cTn id="167" dur="2000"/>
                                        <p:tgtEl>
                                          <p:spTgt spid="3">
                                            <p:txEl>
                                              <p:pRg st="8" end="8"/>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4" nodeType="clickEffect">
                                  <p:stCondLst>
                                    <p:cond delay="0"/>
                                  </p:stCondLst>
                                  <p:childTnLst>
                                    <p:set>
                                      <p:cBhvr>
                                        <p:cTn id="17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4" nodeType="clickEffect">
                                  <p:stCondLst>
                                    <p:cond delay="0"/>
                                  </p:stCondLst>
                                  <p:childTnLst>
                                    <p:set>
                                      <p:cBhvr>
                                        <p:cTn id="17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4" nodeType="clickEffect">
                                  <p:stCondLst>
                                    <p:cond delay="0"/>
                                  </p:stCondLst>
                                  <p:childTnLst>
                                    <p:set>
                                      <p:cBhvr>
                                        <p:cTn id="17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4" nodeType="clickEffect">
                                  <p:stCondLst>
                                    <p:cond delay="0"/>
                                  </p:stCondLst>
                                  <p:childTnLst>
                                    <p:set>
                                      <p:cBhvr>
                                        <p:cTn id="18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4" nodeType="clickEffect">
                                  <p:stCondLst>
                                    <p:cond delay="0"/>
                                  </p:stCondLst>
                                  <p:childTnLst>
                                    <p:set>
                                      <p:cBhvr>
                                        <p:cTn id="18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5" nodeType="clickEffect">
                                  <p:stCondLst>
                                    <p:cond delay="0"/>
                                  </p:stCondLst>
                                  <p:childTnLst>
                                    <p:set>
                                      <p:cBhvr>
                                        <p:cTn id="19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5" nodeType="clickEffect">
                                  <p:stCondLst>
                                    <p:cond delay="0"/>
                                  </p:stCondLst>
                                  <p:childTnLst>
                                    <p:set>
                                      <p:cBhvr>
                                        <p:cTn id="19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5" nodeType="clickEffect">
                                  <p:stCondLst>
                                    <p:cond delay="0"/>
                                  </p:stCondLst>
                                  <p:childTnLst>
                                    <p:set>
                                      <p:cBhvr>
                                        <p:cTn id="19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grpId="5" nodeType="clickEffect">
                                  <p:stCondLst>
                                    <p:cond delay="0"/>
                                  </p:stCondLst>
                                  <p:childTnLst>
                                    <p:set>
                                      <p:cBhvr>
                                        <p:cTn id="20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4" fill="hold">
                      <p:stCondLst>
                        <p:cond delay="indefinite"/>
                      </p:stCondLst>
                      <p:childTnLst>
                        <p:par>
                          <p:cTn id="205" fill="hold">
                            <p:stCondLst>
                              <p:cond delay="0"/>
                            </p:stCondLst>
                            <p:childTnLst>
                              <p:par>
                                <p:cTn id="206" presetID="1" presetClass="entr" presetSubtype="0" fill="hold" grpId="5" nodeType="clickEffect">
                                  <p:stCondLst>
                                    <p:cond delay="0"/>
                                  </p:stCondLst>
                                  <p:childTnLst>
                                    <p:set>
                                      <p:cBhvr>
                                        <p:cTn id="20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08" fill="hold">
                      <p:stCondLst>
                        <p:cond delay="indefinite"/>
                      </p:stCondLst>
                      <p:childTnLst>
                        <p:par>
                          <p:cTn id="209" fill="hold">
                            <p:stCondLst>
                              <p:cond delay="0"/>
                            </p:stCondLst>
                            <p:childTnLst>
                              <p:par>
                                <p:cTn id="210" presetID="2" presetClass="entr" presetSubtype="4" fill="hold" grpId="6" nodeType="clickEffect">
                                  <p:stCondLst>
                                    <p:cond delay="0"/>
                                  </p:stCondLst>
                                  <p:childTnLst>
                                    <p:set>
                                      <p:cBhvr>
                                        <p:cTn id="211" dur="1" fill="hold">
                                          <p:stCondLst>
                                            <p:cond delay="0"/>
                                          </p:stCondLst>
                                        </p:cTn>
                                        <p:tgtEl>
                                          <p:spTgt spid="3">
                                            <p:txEl>
                                              <p:pRg st="0" end="0"/>
                                            </p:txEl>
                                          </p:spTgt>
                                        </p:tgtEl>
                                        <p:attrNameLst>
                                          <p:attrName>style.visibility</p:attrName>
                                        </p:attrNameLst>
                                      </p:cBhvr>
                                      <p:to>
                                        <p:strVal val="visible"/>
                                      </p:to>
                                    </p:set>
                                    <p:anim calcmode="lin" valueType="num">
                                      <p:cBhvr additive="base">
                                        <p:cTn id="2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 presetClass="entr" presetSubtype="4" fill="hold" grpId="6" nodeType="clickEffect">
                                  <p:stCondLst>
                                    <p:cond delay="0"/>
                                  </p:stCondLst>
                                  <p:childTnLst>
                                    <p:set>
                                      <p:cBhvr>
                                        <p:cTn id="217" dur="1" fill="hold">
                                          <p:stCondLst>
                                            <p:cond delay="0"/>
                                          </p:stCondLst>
                                        </p:cTn>
                                        <p:tgtEl>
                                          <p:spTgt spid="3">
                                            <p:txEl>
                                              <p:pRg st="2" end="2"/>
                                            </p:txEl>
                                          </p:spTgt>
                                        </p:tgtEl>
                                        <p:attrNameLst>
                                          <p:attrName>style.visibility</p:attrName>
                                        </p:attrNameLst>
                                      </p:cBhvr>
                                      <p:to>
                                        <p:strVal val="visible"/>
                                      </p:to>
                                    </p:set>
                                    <p:anim calcmode="lin" valueType="num">
                                      <p:cBhvr additive="base">
                                        <p:cTn id="2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2" presetClass="entr" presetSubtype="4" fill="hold" grpId="6" nodeType="clickEffect">
                                  <p:stCondLst>
                                    <p:cond delay="0"/>
                                  </p:stCondLst>
                                  <p:childTnLst>
                                    <p:set>
                                      <p:cBhvr>
                                        <p:cTn id="223" dur="1" fill="hold">
                                          <p:stCondLst>
                                            <p:cond delay="0"/>
                                          </p:stCondLst>
                                        </p:cTn>
                                        <p:tgtEl>
                                          <p:spTgt spid="3">
                                            <p:txEl>
                                              <p:pRg st="4" end="4"/>
                                            </p:txEl>
                                          </p:spTgt>
                                        </p:tgtEl>
                                        <p:attrNameLst>
                                          <p:attrName>style.visibility</p:attrName>
                                        </p:attrNameLst>
                                      </p:cBhvr>
                                      <p:to>
                                        <p:strVal val="visible"/>
                                      </p:to>
                                    </p:set>
                                    <p:anim calcmode="lin" valueType="num">
                                      <p:cBhvr additive="base">
                                        <p:cTn id="2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2" presetClass="entr" presetSubtype="4" fill="hold" grpId="6" nodeType="clickEffect">
                                  <p:stCondLst>
                                    <p:cond delay="0"/>
                                  </p:stCondLst>
                                  <p:childTnLst>
                                    <p:set>
                                      <p:cBhvr>
                                        <p:cTn id="229" dur="1" fill="hold">
                                          <p:stCondLst>
                                            <p:cond delay="0"/>
                                          </p:stCondLst>
                                        </p:cTn>
                                        <p:tgtEl>
                                          <p:spTgt spid="3">
                                            <p:txEl>
                                              <p:pRg st="6" end="6"/>
                                            </p:txEl>
                                          </p:spTgt>
                                        </p:tgtEl>
                                        <p:attrNameLst>
                                          <p:attrName>style.visibility</p:attrName>
                                        </p:attrNameLst>
                                      </p:cBhvr>
                                      <p:to>
                                        <p:strVal val="visible"/>
                                      </p:to>
                                    </p:set>
                                    <p:anim calcmode="lin" valueType="num">
                                      <p:cBhvr additive="base">
                                        <p:cTn id="2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2" presetClass="entr" presetSubtype="4" fill="hold" grpId="6" nodeType="clickEffect">
                                  <p:stCondLst>
                                    <p:cond delay="0"/>
                                  </p:stCondLst>
                                  <p:childTnLst>
                                    <p:set>
                                      <p:cBhvr>
                                        <p:cTn id="235" dur="1" fill="hold">
                                          <p:stCondLst>
                                            <p:cond delay="0"/>
                                          </p:stCondLst>
                                        </p:cTn>
                                        <p:tgtEl>
                                          <p:spTgt spid="3">
                                            <p:txEl>
                                              <p:pRg st="8" end="8"/>
                                            </p:txEl>
                                          </p:spTgt>
                                        </p:tgtEl>
                                        <p:attrNameLst>
                                          <p:attrName>style.visibility</p:attrName>
                                        </p:attrNameLst>
                                      </p:cBhvr>
                                      <p:to>
                                        <p:strVal val="visible"/>
                                      </p:to>
                                    </p:set>
                                    <p:anim calcmode="lin" valueType="num">
                                      <p:cBhvr additive="base">
                                        <p:cTn id="2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7" nodeType="clickEffect">
                                  <p:stCondLst>
                                    <p:cond delay="0"/>
                                  </p:stCondLst>
                                  <p:childTnLst>
                                    <p:set>
                                      <p:cBhvr>
                                        <p:cTn id="241" dur="1" fill="hold">
                                          <p:stCondLst>
                                            <p:cond delay="0"/>
                                          </p:stCondLst>
                                        </p:cTn>
                                        <p:tgtEl>
                                          <p:spTgt spid="3">
                                            <p:txEl>
                                              <p:pRg st="0" end="0"/>
                                            </p:txEl>
                                          </p:spTgt>
                                        </p:tgtEl>
                                        <p:attrNameLst>
                                          <p:attrName>style.visibility</p:attrName>
                                        </p:attrNameLst>
                                      </p:cBhvr>
                                      <p:to>
                                        <p:strVal val="visible"/>
                                      </p:to>
                                    </p:set>
                                    <p:anim calcmode="lin" valueType="num">
                                      <p:cBhvr>
                                        <p:cTn id="24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5" dur="1000"/>
                                        <p:tgtEl>
                                          <p:spTgt spid="3">
                                            <p:txEl>
                                              <p:pRg st="0" end="0"/>
                                            </p:txEl>
                                          </p:spTgt>
                                        </p:tgtEl>
                                      </p:cBhvr>
                                    </p:animEffect>
                                  </p:childTnLst>
                                </p:cTn>
                              </p:par>
                            </p:childTnLst>
                          </p:cTn>
                        </p:par>
                      </p:childTnLst>
                    </p:cTn>
                  </p:par>
                  <p:par>
                    <p:cTn id="246" fill="hold">
                      <p:stCondLst>
                        <p:cond delay="indefinite"/>
                      </p:stCondLst>
                      <p:childTnLst>
                        <p:par>
                          <p:cTn id="247" fill="hold">
                            <p:stCondLst>
                              <p:cond delay="0"/>
                            </p:stCondLst>
                            <p:childTnLst>
                              <p:par>
                                <p:cTn id="248" presetID="31" presetClass="entr" presetSubtype="0" fill="hold" grpId="7" nodeType="clickEffect">
                                  <p:stCondLst>
                                    <p:cond delay="0"/>
                                  </p:stCondLst>
                                  <p:childTnLst>
                                    <p:set>
                                      <p:cBhvr>
                                        <p:cTn id="249" dur="1" fill="hold">
                                          <p:stCondLst>
                                            <p:cond delay="0"/>
                                          </p:stCondLst>
                                        </p:cTn>
                                        <p:tgtEl>
                                          <p:spTgt spid="3">
                                            <p:txEl>
                                              <p:pRg st="2" end="2"/>
                                            </p:txEl>
                                          </p:spTgt>
                                        </p:tgtEl>
                                        <p:attrNameLst>
                                          <p:attrName>style.visibility</p:attrName>
                                        </p:attrNameLst>
                                      </p:cBhvr>
                                      <p:to>
                                        <p:strVal val="visible"/>
                                      </p:to>
                                    </p:set>
                                    <p:anim calcmode="lin" valueType="num">
                                      <p:cBhvr>
                                        <p:cTn id="25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3" dur="1000"/>
                                        <p:tgtEl>
                                          <p:spTgt spid="3">
                                            <p:txEl>
                                              <p:pRg st="2" end="2"/>
                                            </p:txEl>
                                          </p:spTgt>
                                        </p:tgtEl>
                                      </p:cBhvr>
                                    </p:animEffect>
                                  </p:childTnLst>
                                </p:cTn>
                              </p:par>
                            </p:childTnLst>
                          </p:cTn>
                        </p:par>
                      </p:childTnLst>
                    </p:cTn>
                  </p:par>
                  <p:par>
                    <p:cTn id="254" fill="hold">
                      <p:stCondLst>
                        <p:cond delay="indefinite"/>
                      </p:stCondLst>
                      <p:childTnLst>
                        <p:par>
                          <p:cTn id="255" fill="hold">
                            <p:stCondLst>
                              <p:cond delay="0"/>
                            </p:stCondLst>
                            <p:childTnLst>
                              <p:par>
                                <p:cTn id="256" presetID="31" presetClass="entr" presetSubtype="0" fill="hold" grpId="7" nodeType="clickEffect">
                                  <p:stCondLst>
                                    <p:cond delay="0"/>
                                  </p:stCondLst>
                                  <p:childTnLst>
                                    <p:set>
                                      <p:cBhvr>
                                        <p:cTn id="257" dur="1" fill="hold">
                                          <p:stCondLst>
                                            <p:cond delay="0"/>
                                          </p:stCondLst>
                                        </p:cTn>
                                        <p:tgtEl>
                                          <p:spTgt spid="3">
                                            <p:txEl>
                                              <p:pRg st="4" end="4"/>
                                            </p:txEl>
                                          </p:spTgt>
                                        </p:tgtEl>
                                        <p:attrNameLst>
                                          <p:attrName>style.visibility</p:attrName>
                                        </p:attrNameLst>
                                      </p:cBhvr>
                                      <p:to>
                                        <p:strVal val="visible"/>
                                      </p:to>
                                    </p:set>
                                    <p:anim calcmode="lin" valueType="num">
                                      <p:cBhvr>
                                        <p:cTn id="25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6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1" dur="1000"/>
                                        <p:tgtEl>
                                          <p:spTgt spid="3">
                                            <p:txEl>
                                              <p:pRg st="4" end="4"/>
                                            </p:txEl>
                                          </p:spTgt>
                                        </p:tgtEl>
                                      </p:cBhvr>
                                    </p:animEffect>
                                  </p:childTnLst>
                                </p:cTn>
                              </p:par>
                            </p:childTnLst>
                          </p:cTn>
                        </p:par>
                      </p:childTnLst>
                    </p:cTn>
                  </p:par>
                  <p:par>
                    <p:cTn id="262" fill="hold">
                      <p:stCondLst>
                        <p:cond delay="indefinite"/>
                      </p:stCondLst>
                      <p:childTnLst>
                        <p:par>
                          <p:cTn id="263" fill="hold">
                            <p:stCondLst>
                              <p:cond delay="0"/>
                            </p:stCondLst>
                            <p:childTnLst>
                              <p:par>
                                <p:cTn id="264" presetID="31" presetClass="entr" presetSubtype="0" fill="hold" grpId="7" nodeType="clickEffect">
                                  <p:stCondLst>
                                    <p:cond delay="0"/>
                                  </p:stCondLst>
                                  <p:childTnLst>
                                    <p:set>
                                      <p:cBhvr>
                                        <p:cTn id="265" dur="1" fill="hold">
                                          <p:stCondLst>
                                            <p:cond delay="0"/>
                                          </p:stCondLst>
                                        </p:cTn>
                                        <p:tgtEl>
                                          <p:spTgt spid="3">
                                            <p:txEl>
                                              <p:pRg st="6" end="6"/>
                                            </p:txEl>
                                          </p:spTgt>
                                        </p:tgtEl>
                                        <p:attrNameLst>
                                          <p:attrName>style.visibility</p:attrName>
                                        </p:attrNameLst>
                                      </p:cBhvr>
                                      <p:to>
                                        <p:strVal val="visible"/>
                                      </p:to>
                                    </p:set>
                                    <p:anim calcmode="lin" valueType="num">
                                      <p:cBhvr>
                                        <p:cTn id="26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68"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69" dur="1000"/>
                                        <p:tgtEl>
                                          <p:spTgt spid="3">
                                            <p:txEl>
                                              <p:pRg st="6" end="6"/>
                                            </p:txEl>
                                          </p:spTgt>
                                        </p:tgtEl>
                                      </p:cBhvr>
                                    </p:animEffect>
                                  </p:childTnLst>
                                </p:cTn>
                              </p:par>
                            </p:childTnLst>
                          </p:cTn>
                        </p:par>
                      </p:childTnLst>
                    </p:cTn>
                  </p:par>
                  <p:par>
                    <p:cTn id="270" fill="hold">
                      <p:stCondLst>
                        <p:cond delay="indefinite"/>
                      </p:stCondLst>
                      <p:childTnLst>
                        <p:par>
                          <p:cTn id="271" fill="hold">
                            <p:stCondLst>
                              <p:cond delay="0"/>
                            </p:stCondLst>
                            <p:childTnLst>
                              <p:par>
                                <p:cTn id="272" presetID="31" presetClass="entr" presetSubtype="0" fill="hold" grpId="7" nodeType="clickEffect">
                                  <p:stCondLst>
                                    <p:cond delay="0"/>
                                  </p:stCondLst>
                                  <p:childTnLst>
                                    <p:set>
                                      <p:cBhvr>
                                        <p:cTn id="273" dur="1" fill="hold">
                                          <p:stCondLst>
                                            <p:cond delay="0"/>
                                          </p:stCondLst>
                                        </p:cTn>
                                        <p:tgtEl>
                                          <p:spTgt spid="3">
                                            <p:txEl>
                                              <p:pRg st="8" end="8"/>
                                            </p:txEl>
                                          </p:spTgt>
                                        </p:tgtEl>
                                        <p:attrNameLst>
                                          <p:attrName>style.visibility</p:attrName>
                                        </p:attrNameLst>
                                      </p:cBhvr>
                                      <p:to>
                                        <p:strVal val="visible"/>
                                      </p:to>
                                    </p:set>
                                    <p:anim calcmode="lin" valueType="num">
                                      <p:cBhvr>
                                        <p:cTn id="274"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75"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276"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27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P spid="3" grpId="4" build="p"/>
      <p:bldP spid="3" grpId="5" build="p"/>
      <p:bldP spid="3" grpId="6" build="p"/>
      <p:bldP spid="3" grpId="7"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dirty="0" err="1"/>
              <a:t>E-stonia</a:t>
            </a:r>
            <a:endParaRPr lang="en-US" dirty="0"/>
          </a:p>
        </p:txBody>
      </p:sp>
      <p:sp>
        <p:nvSpPr>
          <p:cNvPr id="3" name="Sisu kohatäide 2"/>
          <p:cNvSpPr>
            <a:spLocks noGrp="1"/>
          </p:cNvSpPr>
          <p:nvPr>
            <p:ph idx="1"/>
          </p:nvPr>
        </p:nvSpPr>
        <p:spPr/>
        <p:txBody>
          <a:bodyPr>
            <a:normAutofit/>
          </a:bodyPr>
          <a:lstStyle/>
          <a:p>
            <a:r>
              <a:rPr lang="et-EE" dirty="0" err="1"/>
              <a:t>Estonians</a:t>
            </a:r>
            <a:r>
              <a:rPr lang="et-EE" dirty="0"/>
              <a:t> </a:t>
            </a:r>
            <a:r>
              <a:rPr lang="et-EE" dirty="0" err="1"/>
              <a:t>were</a:t>
            </a:r>
            <a:r>
              <a:rPr lang="et-EE" dirty="0"/>
              <a:t> </a:t>
            </a:r>
            <a:r>
              <a:rPr lang="et-EE" dirty="0" err="1"/>
              <a:t>first</a:t>
            </a:r>
            <a:r>
              <a:rPr lang="et-EE" dirty="0"/>
              <a:t> in USSR </a:t>
            </a:r>
            <a:r>
              <a:rPr lang="et-EE" dirty="0" err="1"/>
              <a:t>to</a:t>
            </a:r>
            <a:r>
              <a:rPr lang="et-EE" dirty="0"/>
              <a:t> start </a:t>
            </a:r>
            <a:r>
              <a:rPr lang="et-EE" dirty="0" err="1"/>
              <a:t>to</a:t>
            </a:r>
            <a:r>
              <a:rPr lang="et-EE" dirty="0"/>
              <a:t> </a:t>
            </a:r>
            <a:r>
              <a:rPr lang="et-EE" dirty="0" err="1"/>
              <a:t>introduce</a:t>
            </a:r>
            <a:r>
              <a:rPr lang="et-EE" dirty="0"/>
              <a:t> </a:t>
            </a:r>
            <a:r>
              <a:rPr lang="et-EE" dirty="0" err="1"/>
              <a:t>computers</a:t>
            </a:r>
            <a:r>
              <a:rPr lang="et-EE" dirty="0"/>
              <a:t> </a:t>
            </a:r>
            <a:r>
              <a:rPr lang="et-EE" dirty="0" err="1"/>
              <a:t>into</a:t>
            </a:r>
            <a:r>
              <a:rPr lang="et-EE" dirty="0"/>
              <a:t> </a:t>
            </a:r>
            <a:r>
              <a:rPr lang="et-EE" dirty="0" err="1"/>
              <a:t>education</a:t>
            </a:r>
            <a:r>
              <a:rPr lang="et-EE" dirty="0"/>
              <a:t> </a:t>
            </a:r>
            <a:r>
              <a:rPr lang="et-EE" dirty="0" err="1"/>
              <a:t>system</a:t>
            </a:r>
            <a:r>
              <a:rPr lang="et-EE" dirty="0"/>
              <a:t>. </a:t>
            </a:r>
          </a:p>
          <a:p>
            <a:r>
              <a:rPr lang="et-EE" dirty="0"/>
              <a:t>Nõo </a:t>
            </a:r>
            <a:r>
              <a:rPr lang="et-EE" dirty="0" err="1"/>
              <a:t>Secondary</a:t>
            </a:r>
            <a:r>
              <a:rPr lang="et-EE" dirty="0"/>
              <a:t> </a:t>
            </a:r>
            <a:r>
              <a:rPr lang="et-EE" dirty="0" err="1"/>
              <a:t>School</a:t>
            </a:r>
            <a:r>
              <a:rPr lang="et-EE" dirty="0"/>
              <a:t> </a:t>
            </a:r>
            <a:r>
              <a:rPr lang="et-EE" dirty="0" err="1"/>
              <a:t>received</a:t>
            </a:r>
            <a:r>
              <a:rPr lang="et-EE" dirty="0"/>
              <a:t> in 1965(!!!) </a:t>
            </a:r>
            <a:r>
              <a:rPr lang="et-EE" dirty="0" err="1"/>
              <a:t>computercenter</a:t>
            </a:r>
            <a:r>
              <a:rPr lang="et-EE" dirty="0"/>
              <a:t> </a:t>
            </a:r>
            <a:r>
              <a:rPr lang="et-EE" dirty="0" err="1"/>
              <a:t>with</a:t>
            </a:r>
            <a:r>
              <a:rPr lang="et-EE" dirty="0"/>
              <a:t> Tartu </a:t>
            </a:r>
            <a:r>
              <a:rPr lang="et-EE" dirty="0" err="1"/>
              <a:t>University</a:t>
            </a:r>
            <a:r>
              <a:rPr lang="et-EE" dirty="0"/>
              <a:t> </a:t>
            </a:r>
            <a:r>
              <a:rPr lang="et-EE" dirty="0" err="1"/>
              <a:t>electronic</a:t>
            </a:r>
            <a:r>
              <a:rPr lang="et-EE" dirty="0"/>
              <a:t> </a:t>
            </a:r>
            <a:r>
              <a:rPr lang="et-EE" dirty="0" err="1"/>
              <a:t>computer</a:t>
            </a:r>
            <a:r>
              <a:rPr lang="et-EE" dirty="0"/>
              <a:t> „Ural-1“. </a:t>
            </a:r>
            <a:r>
              <a:rPr lang="et-EE" dirty="0" err="1"/>
              <a:t>It</a:t>
            </a:r>
            <a:r>
              <a:rPr lang="et-EE" dirty="0"/>
              <a:t> </a:t>
            </a:r>
            <a:r>
              <a:rPr lang="et-EE" dirty="0" err="1"/>
              <a:t>was</a:t>
            </a:r>
            <a:r>
              <a:rPr lang="et-EE" dirty="0"/>
              <a:t> </a:t>
            </a:r>
            <a:r>
              <a:rPr lang="et-EE" dirty="0" err="1"/>
              <a:t>the</a:t>
            </a:r>
            <a:r>
              <a:rPr lang="et-EE" dirty="0"/>
              <a:t> </a:t>
            </a:r>
            <a:r>
              <a:rPr lang="et-EE" dirty="0" err="1"/>
              <a:t>first</a:t>
            </a:r>
            <a:r>
              <a:rPr lang="et-EE" dirty="0"/>
              <a:t> </a:t>
            </a:r>
            <a:r>
              <a:rPr lang="et-EE" dirty="0" err="1"/>
              <a:t>school</a:t>
            </a:r>
            <a:r>
              <a:rPr lang="et-EE" dirty="0"/>
              <a:t> </a:t>
            </a:r>
            <a:r>
              <a:rPr lang="et-EE" dirty="0" err="1"/>
              <a:t>computing</a:t>
            </a:r>
            <a:r>
              <a:rPr lang="et-EE" dirty="0"/>
              <a:t> </a:t>
            </a:r>
            <a:r>
              <a:rPr lang="et-EE" dirty="0" err="1"/>
              <a:t>center</a:t>
            </a:r>
            <a:r>
              <a:rPr lang="et-EE" dirty="0"/>
              <a:t> in </a:t>
            </a:r>
            <a:r>
              <a:rPr lang="et-EE" dirty="0" err="1"/>
              <a:t>the</a:t>
            </a:r>
            <a:r>
              <a:rPr lang="et-EE" dirty="0"/>
              <a:t> </a:t>
            </a:r>
            <a:r>
              <a:rPr lang="et-EE" dirty="0" err="1"/>
              <a:t>entire</a:t>
            </a:r>
            <a:r>
              <a:rPr lang="et-EE" dirty="0"/>
              <a:t> USSR and </a:t>
            </a:r>
            <a:r>
              <a:rPr lang="et-EE" dirty="0" err="1"/>
              <a:t>computer</a:t>
            </a:r>
            <a:r>
              <a:rPr lang="et-EE" dirty="0"/>
              <a:t> </a:t>
            </a:r>
            <a:r>
              <a:rPr lang="et-EE" dirty="0" err="1"/>
              <a:t>teaching</a:t>
            </a:r>
            <a:r>
              <a:rPr lang="et-EE" dirty="0"/>
              <a:t> </a:t>
            </a:r>
            <a:r>
              <a:rPr lang="et-EE" dirty="0" err="1"/>
              <a:t>was</a:t>
            </a:r>
            <a:r>
              <a:rPr lang="et-EE" dirty="0"/>
              <a:t> </a:t>
            </a:r>
            <a:r>
              <a:rPr lang="et-EE" dirty="0" err="1"/>
              <a:t>started</a:t>
            </a:r>
            <a:r>
              <a:rPr lang="et-EE" dirty="0"/>
              <a:t> in </a:t>
            </a:r>
            <a:r>
              <a:rPr lang="et-EE" dirty="0" err="1"/>
              <a:t>school</a:t>
            </a:r>
            <a:r>
              <a:rPr lang="et-EE" dirty="0"/>
              <a:t>. </a:t>
            </a:r>
          </a:p>
          <a:p>
            <a:endParaRPr lang="et-EE" dirty="0"/>
          </a:p>
          <a:p>
            <a:endParaRPr lang="et-EE" dirty="0"/>
          </a:p>
          <a:p>
            <a:endParaRPr lang="et-EE" dirty="0"/>
          </a:p>
        </p:txBody>
      </p:sp>
      <p:pic>
        <p:nvPicPr>
          <p:cNvPr id="5" name="Pil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202" y="716372"/>
            <a:ext cx="6760098" cy="4506732"/>
          </a:xfrm>
          <a:prstGeom prst="rect">
            <a:avLst/>
          </a:prstGeom>
        </p:spPr>
      </p:pic>
    </p:spTree>
    <p:extLst>
      <p:ext uri="{BB962C8B-B14F-4D97-AF65-F5344CB8AC3E}">
        <p14:creationId xmlns:p14="http://schemas.microsoft.com/office/powerpoint/2010/main" val="518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8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n-US" b="1" dirty="0"/>
              <a:t>Thank you for your attention!</a:t>
            </a:r>
          </a:p>
        </p:txBody>
      </p:sp>
      <p:pic>
        <p:nvPicPr>
          <p:cNvPr id="5" name="Sisu kohatäide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79970" y="1825625"/>
            <a:ext cx="2898059" cy="4351338"/>
          </a:xfrm>
        </p:spPr>
      </p:pic>
      <p:sp>
        <p:nvSpPr>
          <p:cNvPr id="4" name="Sisu kohatäide 3"/>
          <p:cNvSpPr>
            <a:spLocks noGrp="1"/>
          </p:cNvSpPr>
          <p:nvPr>
            <p:ph sz="half" idx="2"/>
          </p:nvPr>
        </p:nvSpPr>
        <p:spPr/>
        <p:txBody>
          <a:bodyPr>
            <a:normAutofit/>
          </a:bodyPr>
          <a:lstStyle/>
          <a:p>
            <a:pPr marL="0" indent="0">
              <a:buNone/>
            </a:pPr>
            <a:r>
              <a:rPr lang="et-EE" dirty="0"/>
              <a:t>Daimar Liiv</a:t>
            </a:r>
          </a:p>
          <a:p>
            <a:pPr marL="0" indent="0">
              <a:buNone/>
            </a:pPr>
            <a:r>
              <a:rPr lang="en-US" dirty="0"/>
              <a:t>Judge</a:t>
            </a:r>
          </a:p>
          <a:p>
            <a:pPr marL="0" indent="0">
              <a:buNone/>
            </a:pPr>
            <a:r>
              <a:rPr lang="et-EE" dirty="0"/>
              <a:t>Tallinn </a:t>
            </a:r>
            <a:r>
              <a:rPr lang="en-US" dirty="0"/>
              <a:t>Administrative Court</a:t>
            </a:r>
          </a:p>
          <a:p>
            <a:pPr marL="0" indent="0">
              <a:buNone/>
            </a:pPr>
            <a:r>
              <a:rPr lang="et-EE" dirty="0"/>
              <a:t>Pärnu mnt 7, Tallinn, 15082 Estonia</a:t>
            </a:r>
          </a:p>
          <a:p>
            <a:pPr marL="0" indent="0">
              <a:buNone/>
            </a:pPr>
            <a:r>
              <a:rPr lang="et-EE" dirty="0"/>
              <a:t>+ 372 6282704</a:t>
            </a:r>
          </a:p>
          <a:p>
            <a:pPr marL="0" indent="0">
              <a:buNone/>
            </a:pPr>
            <a:r>
              <a:rPr lang="et-EE" dirty="0"/>
              <a:t>daimar.liiv@kohus.ee</a:t>
            </a:r>
          </a:p>
          <a:p>
            <a:pPr marL="0" indent="0">
              <a:buNone/>
            </a:pPr>
            <a:r>
              <a:rPr lang="et-EE" dirty="0"/>
              <a:t>Skype: daimar1</a:t>
            </a:r>
            <a:endParaRPr lang="en-US" dirty="0"/>
          </a:p>
          <a:p>
            <a:endParaRPr lang="en-US" dirty="0"/>
          </a:p>
        </p:txBody>
      </p:sp>
    </p:spTree>
    <p:extLst>
      <p:ext uri="{BB962C8B-B14F-4D97-AF65-F5344CB8AC3E}">
        <p14:creationId xmlns:p14="http://schemas.microsoft.com/office/powerpoint/2010/main" val="261365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682625"/>
          </a:xfrm>
        </p:spPr>
        <p:txBody>
          <a:bodyPr>
            <a:normAutofit fontScale="90000"/>
          </a:bodyPr>
          <a:lstStyle/>
          <a:p>
            <a:pPr algn="ctr"/>
            <a:r>
              <a:rPr lang="et-EE" b="1" dirty="0" err="1"/>
              <a:t>E-stonia</a:t>
            </a:r>
            <a:endParaRPr lang="en-US" b="1" dirty="0"/>
          </a:p>
        </p:txBody>
      </p:sp>
      <p:sp>
        <p:nvSpPr>
          <p:cNvPr id="3" name="Sisu kohatäide 2"/>
          <p:cNvSpPr>
            <a:spLocks noGrp="1"/>
          </p:cNvSpPr>
          <p:nvPr>
            <p:ph idx="1"/>
          </p:nvPr>
        </p:nvSpPr>
        <p:spPr>
          <a:xfrm>
            <a:off x="838200" y="1266825"/>
            <a:ext cx="10515600" cy="4910138"/>
          </a:xfrm>
        </p:spPr>
        <p:txBody>
          <a:bodyPr>
            <a:normAutofit fontScale="85000" lnSpcReduction="20000"/>
          </a:bodyPr>
          <a:lstStyle/>
          <a:p>
            <a:pPr marL="0" indent="0">
              <a:buNone/>
            </a:pPr>
            <a:endParaRPr lang="et-EE" dirty="0"/>
          </a:p>
          <a:p>
            <a:r>
              <a:rPr lang="et-EE" dirty="0" err="1"/>
              <a:t>Estonians</a:t>
            </a:r>
            <a:r>
              <a:rPr lang="et-EE" dirty="0"/>
              <a:t> </a:t>
            </a:r>
            <a:r>
              <a:rPr lang="et-EE" dirty="0" err="1"/>
              <a:t>were</a:t>
            </a:r>
            <a:r>
              <a:rPr lang="et-EE" dirty="0"/>
              <a:t> </a:t>
            </a:r>
            <a:r>
              <a:rPr lang="et-EE" b="1" dirty="0" err="1"/>
              <a:t>first</a:t>
            </a:r>
            <a:r>
              <a:rPr lang="et-EE" b="1" dirty="0"/>
              <a:t> in </a:t>
            </a:r>
            <a:r>
              <a:rPr lang="et-EE" b="1" dirty="0" err="1"/>
              <a:t>the</a:t>
            </a:r>
            <a:r>
              <a:rPr lang="et-EE" b="1" dirty="0"/>
              <a:t> USSR in 1980ties </a:t>
            </a:r>
            <a:r>
              <a:rPr lang="et-EE" b="1" dirty="0" err="1"/>
              <a:t>to</a:t>
            </a:r>
            <a:r>
              <a:rPr lang="et-EE" b="1" dirty="0"/>
              <a:t> start </a:t>
            </a:r>
            <a:r>
              <a:rPr lang="et-EE" b="1" dirty="0" err="1"/>
              <a:t>use</a:t>
            </a:r>
            <a:r>
              <a:rPr lang="et-EE" b="1" dirty="0"/>
              <a:t> </a:t>
            </a:r>
            <a:r>
              <a:rPr lang="et-EE" b="1" dirty="0" err="1"/>
              <a:t>computers</a:t>
            </a:r>
            <a:r>
              <a:rPr lang="et-EE" b="1" dirty="0"/>
              <a:t> and </a:t>
            </a:r>
            <a:r>
              <a:rPr lang="et-EE" b="1" dirty="0" err="1"/>
              <a:t>xerox</a:t>
            </a:r>
            <a:r>
              <a:rPr lang="et-EE" b="1" dirty="0"/>
              <a:t> </a:t>
            </a:r>
            <a:r>
              <a:rPr lang="et-EE" b="1" dirty="0" err="1"/>
              <a:t>machines</a:t>
            </a:r>
            <a:r>
              <a:rPr lang="et-EE" b="1" dirty="0"/>
              <a:t> in </a:t>
            </a:r>
            <a:r>
              <a:rPr lang="et-EE" b="1" dirty="0" err="1"/>
              <a:t>private</a:t>
            </a:r>
            <a:r>
              <a:rPr lang="et-EE" b="1" dirty="0"/>
              <a:t> </a:t>
            </a:r>
            <a:r>
              <a:rPr lang="et-EE" b="1" dirty="0" err="1"/>
              <a:t>organisations</a:t>
            </a:r>
            <a:r>
              <a:rPr lang="et-EE" b="1" dirty="0"/>
              <a:t> </a:t>
            </a:r>
            <a:r>
              <a:rPr lang="et-EE" dirty="0" err="1"/>
              <a:t>which</a:t>
            </a:r>
            <a:r>
              <a:rPr lang="et-EE" dirty="0"/>
              <a:t> </a:t>
            </a:r>
            <a:r>
              <a:rPr lang="et-EE" dirty="0" err="1"/>
              <a:t>finally</a:t>
            </a:r>
            <a:r>
              <a:rPr lang="et-EE" dirty="0"/>
              <a:t> </a:t>
            </a:r>
            <a:r>
              <a:rPr lang="et-EE" dirty="0" err="1"/>
              <a:t>destroyed</a:t>
            </a:r>
            <a:r>
              <a:rPr lang="et-EE" dirty="0"/>
              <a:t> </a:t>
            </a:r>
            <a:r>
              <a:rPr lang="et-EE" dirty="0" err="1"/>
              <a:t>information</a:t>
            </a:r>
            <a:r>
              <a:rPr lang="et-EE" dirty="0"/>
              <a:t> and </a:t>
            </a:r>
            <a:r>
              <a:rPr lang="et-EE" dirty="0" err="1"/>
              <a:t>printing</a:t>
            </a:r>
            <a:r>
              <a:rPr lang="et-EE" dirty="0"/>
              <a:t> </a:t>
            </a:r>
            <a:r>
              <a:rPr lang="et-EE" dirty="0" err="1"/>
              <a:t>monopoly</a:t>
            </a:r>
            <a:r>
              <a:rPr lang="et-EE" dirty="0"/>
              <a:t> of </a:t>
            </a:r>
            <a:r>
              <a:rPr lang="et-EE" dirty="0" err="1"/>
              <a:t>the</a:t>
            </a:r>
            <a:r>
              <a:rPr lang="et-EE" dirty="0"/>
              <a:t> </a:t>
            </a:r>
            <a:r>
              <a:rPr lang="et-EE" dirty="0" err="1"/>
              <a:t>communist</a:t>
            </a:r>
            <a:r>
              <a:rPr lang="et-EE" dirty="0"/>
              <a:t> </a:t>
            </a:r>
            <a:r>
              <a:rPr lang="et-EE" dirty="0" err="1"/>
              <a:t>state</a:t>
            </a:r>
            <a:r>
              <a:rPr lang="et-EE" dirty="0"/>
              <a:t> </a:t>
            </a:r>
            <a:r>
              <a:rPr lang="et-EE" dirty="0" err="1"/>
              <a:t>as</a:t>
            </a:r>
            <a:r>
              <a:rPr lang="et-EE" dirty="0"/>
              <a:t> </a:t>
            </a:r>
            <a:r>
              <a:rPr lang="et-EE" dirty="0" err="1"/>
              <a:t>well</a:t>
            </a:r>
            <a:r>
              <a:rPr lang="et-EE" dirty="0"/>
              <a:t> </a:t>
            </a:r>
            <a:r>
              <a:rPr lang="et-EE" dirty="0" err="1"/>
              <a:t>this</a:t>
            </a:r>
            <a:r>
              <a:rPr lang="et-EE" dirty="0"/>
              <a:t> </a:t>
            </a:r>
            <a:r>
              <a:rPr lang="et-EE" dirty="0" err="1"/>
              <a:t>state</a:t>
            </a:r>
            <a:r>
              <a:rPr lang="et-EE" dirty="0"/>
              <a:t> </a:t>
            </a:r>
          </a:p>
          <a:p>
            <a:r>
              <a:rPr lang="et-EE" dirty="0" err="1"/>
              <a:t>There</a:t>
            </a:r>
            <a:r>
              <a:rPr lang="et-EE" dirty="0"/>
              <a:t> </a:t>
            </a:r>
            <a:r>
              <a:rPr lang="et-EE" dirty="0" err="1"/>
              <a:t>was</a:t>
            </a:r>
            <a:r>
              <a:rPr lang="et-EE" dirty="0"/>
              <a:t> </a:t>
            </a:r>
            <a:r>
              <a:rPr lang="et-EE" dirty="0" err="1"/>
              <a:t>little</a:t>
            </a:r>
            <a:r>
              <a:rPr lang="et-EE" dirty="0"/>
              <a:t> number of real </a:t>
            </a:r>
            <a:r>
              <a:rPr lang="et-EE" dirty="0" err="1"/>
              <a:t>executive</a:t>
            </a:r>
            <a:r>
              <a:rPr lang="et-EE" dirty="0"/>
              <a:t> </a:t>
            </a:r>
            <a:r>
              <a:rPr lang="et-EE" dirty="0" err="1"/>
              <a:t>power</a:t>
            </a:r>
            <a:r>
              <a:rPr lang="et-EE" dirty="0"/>
              <a:t> </a:t>
            </a:r>
            <a:r>
              <a:rPr lang="et-EE" dirty="0" err="1"/>
              <a:t>institutions</a:t>
            </a:r>
            <a:r>
              <a:rPr lang="et-EE" dirty="0"/>
              <a:t> in Estonia and </a:t>
            </a:r>
            <a:r>
              <a:rPr lang="et-EE" dirty="0" err="1"/>
              <a:t>therefore</a:t>
            </a:r>
            <a:r>
              <a:rPr lang="et-EE" dirty="0"/>
              <a:t> </a:t>
            </a:r>
            <a:r>
              <a:rPr lang="et-EE" b="1" dirty="0"/>
              <a:t>no </a:t>
            </a:r>
            <a:r>
              <a:rPr lang="et-EE" b="1" dirty="0" err="1"/>
              <a:t>well-established</a:t>
            </a:r>
            <a:r>
              <a:rPr lang="et-EE" b="1" dirty="0"/>
              <a:t> </a:t>
            </a:r>
            <a:r>
              <a:rPr lang="et-EE" b="1" dirty="0" err="1"/>
              <a:t>paper</a:t>
            </a:r>
            <a:r>
              <a:rPr lang="et-EE" b="1" dirty="0"/>
              <a:t> </a:t>
            </a:r>
            <a:r>
              <a:rPr lang="et-EE" b="1" dirty="0" err="1"/>
              <a:t>bureaucracy</a:t>
            </a:r>
            <a:r>
              <a:rPr lang="et-EE" b="1" dirty="0"/>
              <a:t> and </a:t>
            </a:r>
            <a:r>
              <a:rPr lang="et-EE" b="1" dirty="0" err="1"/>
              <a:t>large</a:t>
            </a:r>
            <a:r>
              <a:rPr lang="et-EE" b="1" dirty="0"/>
              <a:t> </a:t>
            </a:r>
            <a:r>
              <a:rPr lang="et-EE" b="1" dirty="0" err="1"/>
              <a:t>paper</a:t>
            </a:r>
            <a:r>
              <a:rPr lang="et-EE" b="1" dirty="0"/>
              <a:t> </a:t>
            </a:r>
            <a:r>
              <a:rPr lang="et-EE" b="1" dirty="0" err="1"/>
              <a:t>based</a:t>
            </a:r>
            <a:r>
              <a:rPr lang="et-EE" b="1" dirty="0"/>
              <a:t> </a:t>
            </a:r>
            <a:r>
              <a:rPr lang="et-EE" b="1" dirty="0" err="1"/>
              <a:t>information</a:t>
            </a:r>
            <a:r>
              <a:rPr lang="et-EE" b="1" dirty="0"/>
              <a:t> </a:t>
            </a:r>
            <a:r>
              <a:rPr lang="et-EE" b="1" dirty="0" err="1"/>
              <a:t>bases</a:t>
            </a:r>
            <a:r>
              <a:rPr lang="et-EE" dirty="0"/>
              <a:t> in </a:t>
            </a:r>
            <a:r>
              <a:rPr lang="et-EE" dirty="0" err="1"/>
              <a:t>public</a:t>
            </a:r>
            <a:r>
              <a:rPr lang="et-EE" dirty="0"/>
              <a:t> </a:t>
            </a:r>
            <a:r>
              <a:rPr lang="et-EE" dirty="0" err="1"/>
              <a:t>administration</a:t>
            </a:r>
            <a:r>
              <a:rPr lang="et-EE" dirty="0"/>
              <a:t>.</a:t>
            </a:r>
          </a:p>
          <a:p>
            <a:r>
              <a:rPr lang="et-EE" b="1" dirty="0" err="1"/>
              <a:t>Initial</a:t>
            </a:r>
            <a:r>
              <a:rPr lang="et-EE" b="1" dirty="0"/>
              <a:t> </a:t>
            </a:r>
            <a:r>
              <a:rPr lang="et-EE" b="1" dirty="0" err="1"/>
              <a:t>foreign</a:t>
            </a:r>
            <a:r>
              <a:rPr lang="et-EE" b="1" dirty="0"/>
              <a:t> </a:t>
            </a:r>
            <a:r>
              <a:rPr lang="et-EE" b="1" dirty="0" err="1"/>
              <a:t>aid</a:t>
            </a:r>
            <a:r>
              <a:rPr lang="et-EE" b="1" dirty="0"/>
              <a:t> </a:t>
            </a:r>
            <a:r>
              <a:rPr lang="et-EE" dirty="0"/>
              <a:t>in </a:t>
            </a:r>
            <a:r>
              <a:rPr lang="et-EE" dirty="0" err="1"/>
              <a:t>the</a:t>
            </a:r>
            <a:r>
              <a:rPr lang="et-EE" dirty="0"/>
              <a:t> </a:t>
            </a:r>
            <a:r>
              <a:rPr lang="et-EE" dirty="0" err="1"/>
              <a:t>beginning</a:t>
            </a:r>
            <a:r>
              <a:rPr lang="et-EE" dirty="0"/>
              <a:t> of 1990 </a:t>
            </a:r>
            <a:r>
              <a:rPr lang="et-EE" dirty="0" err="1"/>
              <a:t>for</a:t>
            </a:r>
            <a:r>
              <a:rPr lang="et-EE" dirty="0"/>
              <a:t> </a:t>
            </a:r>
            <a:r>
              <a:rPr lang="et-EE" dirty="0" err="1"/>
              <a:t>the</a:t>
            </a:r>
            <a:r>
              <a:rPr lang="et-EE" dirty="0"/>
              <a:t> </a:t>
            </a:r>
            <a:r>
              <a:rPr lang="et-EE" dirty="0" err="1"/>
              <a:t>public</a:t>
            </a:r>
            <a:r>
              <a:rPr lang="et-EE" dirty="0"/>
              <a:t> </a:t>
            </a:r>
            <a:r>
              <a:rPr lang="et-EE" dirty="0" err="1"/>
              <a:t>administration</a:t>
            </a:r>
            <a:r>
              <a:rPr lang="et-EE" dirty="0"/>
              <a:t> </a:t>
            </a:r>
            <a:r>
              <a:rPr lang="et-EE" dirty="0" err="1"/>
              <a:t>consisted</a:t>
            </a:r>
            <a:r>
              <a:rPr lang="et-EE" dirty="0"/>
              <a:t> </a:t>
            </a:r>
            <a:r>
              <a:rPr lang="et-EE" dirty="0" err="1"/>
              <a:t>often</a:t>
            </a:r>
            <a:r>
              <a:rPr lang="et-EE" dirty="0"/>
              <a:t> of </a:t>
            </a:r>
            <a:r>
              <a:rPr lang="et-EE" dirty="0" err="1"/>
              <a:t>computers</a:t>
            </a:r>
            <a:r>
              <a:rPr lang="et-EE" dirty="0"/>
              <a:t>. </a:t>
            </a:r>
            <a:r>
              <a:rPr lang="et-EE" dirty="0" err="1"/>
              <a:t>It</a:t>
            </a:r>
            <a:r>
              <a:rPr lang="et-EE" dirty="0"/>
              <a:t> </a:t>
            </a:r>
            <a:r>
              <a:rPr lang="et-EE" dirty="0" err="1"/>
              <a:t>was</a:t>
            </a:r>
            <a:r>
              <a:rPr lang="et-EE" dirty="0"/>
              <a:t> </a:t>
            </a:r>
            <a:r>
              <a:rPr lang="et-EE" dirty="0" err="1"/>
              <a:t>decentralized</a:t>
            </a:r>
            <a:r>
              <a:rPr lang="et-EE" dirty="0"/>
              <a:t> and </a:t>
            </a:r>
            <a:r>
              <a:rPr lang="et-EE" dirty="0" err="1"/>
              <a:t>lot</a:t>
            </a:r>
            <a:r>
              <a:rPr lang="et-EE" dirty="0"/>
              <a:t> of diferent </a:t>
            </a:r>
            <a:r>
              <a:rPr lang="et-EE" dirty="0" err="1"/>
              <a:t>equipment</a:t>
            </a:r>
            <a:r>
              <a:rPr lang="et-EE" dirty="0"/>
              <a:t> </a:t>
            </a:r>
            <a:r>
              <a:rPr lang="et-EE" dirty="0" err="1"/>
              <a:t>appeared</a:t>
            </a:r>
            <a:r>
              <a:rPr lang="et-EE" dirty="0"/>
              <a:t> </a:t>
            </a:r>
            <a:r>
              <a:rPr lang="et-EE" dirty="0" err="1"/>
              <a:t>from</a:t>
            </a:r>
            <a:r>
              <a:rPr lang="et-EE" dirty="0"/>
              <a:t> </a:t>
            </a:r>
            <a:r>
              <a:rPr lang="et-EE" dirty="0" err="1"/>
              <a:t>the</a:t>
            </a:r>
            <a:r>
              <a:rPr lang="et-EE" dirty="0"/>
              <a:t> </a:t>
            </a:r>
            <a:r>
              <a:rPr lang="et-EE" dirty="0" err="1"/>
              <a:t>beginning</a:t>
            </a:r>
            <a:r>
              <a:rPr lang="et-EE" dirty="0"/>
              <a:t> in </a:t>
            </a:r>
            <a:r>
              <a:rPr lang="et-EE" dirty="0" err="1"/>
              <a:t>state</a:t>
            </a:r>
            <a:r>
              <a:rPr lang="et-EE" dirty="0"/>
              <a:t> </a:t>
            </a:r>
            <a:r>
              <a:rPr lang="et-EE" dirty="0" err="1"/>
              <a:t>sector</a:t>
            </a:r>
            <a:r>
              <a:rPr lang="et-EE" dirty="0"/>
              <a:t> </a:t>
            </a:r>
            <a:r>
              <a:rPr lang="et-EE" dirty="0" err="1"/>
              <a:t>which</a:t>
            </a:r>
            <a:r>
              <a:rPr lang="et-EE" dirty="0"/>
              <a:t> </a:t>
            </a:r>
            <a:r>
              <a:rPr lang="et-EE" dirty="0" err="1"/>
              <a:t>was</a:t>
            </a:r>
            <a:r>
              <a:rPr lang="et-EE" dirty="0"/>
              <a:t> </a:t>
            </a:r>
            <a:r>
              <a:rPr lang="et-EE" dirty="0" err="1"/>
              <a:t>mainly</a:t>
            </a:r>
            <a:r>
              <a:rPr lang="et-EE" dirty="0"/>
              <a:t> </a:t>
            </a:r>
            <a:r>
              <a:rPr lang="et-EE" dirty="0" err="1"/>
              <a:t>used</a:t>
            </a:r>
            <a:r>
              <a:rPr lang="et-EE" dirty="0"/>
              <a:t> </a:t>
            </a:r>
            <a:r>
              <a:rPr lang="et-EE" dirty="0" err="1"/>
              <a:t>for</a:t>
            </a:r>
            <a:r>
              <a:rPr lang="et-EE" dirty="0"/>
              <a:t> </a:t>
            </a:r>
            <a:r>
              <a:rPr lang="et-EE" dirty="0" err="1"/>
              <a:t>word-processing</a:t>
            </a:r>
            <a:r>
              <a:rPr lang="et-EE" dirty="0"/>
              <a:t> and </a:t>
            </a:r>
            <a:r>
              <a:rPr lang="et-EE" dirty="0" err="1"/>
              <a:t>for</a:t>
            </a:r>
            <a:r>
              <a:rPr lang="et-EE" dirty="0"/>
              <a:t> </a:t>
            </a:r>
            <a:r>
              <a:rPr lang="et-EE" dirty="0" err="1"/>
              <a:t>creating</a:t>
            </a:r>
            <a:r>
              <a:rPr lang="et-EE" dirty="0"/>
              <a:t> </a:t>
            </a:r>
            <a:r>
              <a:rPr lang="et-EE" dirty="0" err="1"/>
              <a:t>initial</a:t>
            </a:r>
            <a:r>
              <a:rPr lang="et-EE" dirty="0"/>
              <a:t> </a:t>
            </a:r>
            <a:r>
              <a:rPr lang="et-EE" dirty="0" err="1"/>
              <a:t>databases</a:t>
            </a:r>
            <a:r>
              <a:rPr lang="et-EE" dirty="0"/>
              <a:t>.</a:t>
            </a:r>
          </a:p>
          <a:p>
            <a:r>
              <a:rPr lang="et-EE" dirty="0" err="1"/>
              <a:t>Estonians</a:t>
            </a:r>
            <a:r>
              <a:rPr lang="et-EE" dirty="0"/>
              <a:t> </a:t>
            </a:r>
            <a:r>
              <a:rPr lang="et-EE" dirty="0" err="1"/>
              <a:t>were</a:t>
            </a:r>
            <a:r>
              <a:rPr lang="et-EE" dirty="0"/>
              <a:t> </a:t>
            </a:r>
            <a:r>
              <a:rPr lang="et-EE" dirty="0" err="1"/>
              <a:t>eager</a:t>
            </a:r>
            <a:r>
              <a:rPr lang="et-EE" dirty="0"/>
              <a:t> </a:t>
            </a:r>
            <a:r>
              <a:rPr lang="et-EE" dirty="0" err="1"/>
              <a:t>to</a:t>
            </a:r>
            <a:r>
              <a:rPr lang="et-EE" dirty="0"/>
              <a:t> start </a:t>
            </a:r>
            <a:r>
              <a:rPr lang="et-EE" dirty="0" err="1"/>
              <a:t>use</a:t>
            </a:r>
            <a:r>
              <a:rPr lang="et-EE" dirty="0"/>
              <a:t> of </a:t>
            </a:r>
            <a:r>
              <a:rPr lang="et-EE" dirty="0" err="1"/>
              <a:t>computers</a:t>
            </a:r>
            <a:r>
              <a:rPr lang="et-EE" dirty="0"/>
              <a:t> – </a:t>
            </a:r>
            <a:r>
              <a:rPr lang="et-EE" dirty="0" err="1"/>
              <a:t>we</a:t>
            </a:r>
            <a:r>
              <a:rPr lang="et-EE" dirty="0"/>
              <a:t> </a:t>
            </a:r>
            <a:r>
              <a:rPr lang="et-EE" dirty="0" err="1"/>
              <a:t>became</a:t>
            </a:r>
            <a:r>
              <a:rPr lang="et-EE" dirty="0"/>
              <a:t> </a:t>
            </a:r>
            <a:r>
              <a:rPr lang="et-EE" b="1" dirty="0"/>
              <a:t>„</a:t>
            </a:r>
            <a:r>
              <a:rPr lang="et-EE" b="1" dirty="0" err="1"/>
              <a:t>westeners</a:t>
            </a:r>
            <a:r>
              <a:rPr lang="et-EE" b="1" dirty="0"/>
              <a:t>“ </a:t>
            </a:r>
            <a:r>
              <a:rPr lang="et-EE" dirty="0" err="1"/>
              <a:t>through</a:t>
            </a:r>
            <a:r>
              <a:rPr lang="et-EE" dirty="0"/>
              <a:t> </a:t>
            </a:r>
            <a:r>
              <a:rPr lang="et-EE" dirty="0" err="1"/>
              <a:t>it</a:t>
            </a:r>
            <a:r>
              <a:rPr lang="et-EE" dirty="0"/>
              <a:t>!</a:t>
            </a:r>
          </a:p>
          <a:p>
            <a:r>
              <a:rPr lang="et-EE" b="1" dirty="0" err="1"/>
              <a:t>Banking</a:t>
            </a:r>
            <a:r>
              <a:rPr lang="et-EE" b="1" dirty="0"/>
              <a:t> </a:t>
            </a:r>
            <a:r>
              <a:rPr lang="et-EE" b="1" dirty="0" err="1"/>
              <a:t>system</a:t>
            </a:r>
            <a:r>
              <a:rPr lang="et-EE" b="1" dirty="0"/>
              <a:t> </a:t>
            </a:r>
            <a:r>
              <a:rPr lang="et-EE" dirty="0" err="1"/>
              <a:t>was</a:t>
            </a:r>
            <a:r>
              <a:rPr lang="et-EE" dirty="0"/>
              <a:t> </a:t>
            </a:r>
            <a:r>
              <a:rPr lang="et-EE" dirty="0" err="1"/>
              <a:t>created</a:t>
            </a:r>
            <a:r>
              <a:rPr lang="et-EE" dirty="0"/>
              <a:t> </a:t>
            </a:r>
            <a:r>
              <a:rPr lang="et-EE" dirty="0" err="1"/>
              <a:t>from</a:t>
            </a:r>
            <a:r>
              <a:rPr lang="et-EE" dirty="0"/>
              <a:t> </a:t>
            </a:r>
            <a:r>
              <a:rPr lang="et-EE" dirty="0" err="1"/>
              <a:t>zero</a:t>
            </a:r>
            <a:r>
              <a:rPr lang="et-EE" dirty="0"/>
              <a:t> and </a:t>
            </a:r>
            <a:r>
              <a:rPr lang="et-EE" dirty="0" err="1"/>
              <a:t>with</a:t>
            </a:r>
            <a:r>
              <a:rPr lang="et-EE" dirty="0"/>
              <a:t> </a:t>
            </a:r>
            <a:r>
              <a:rPr lang="et-EE" dirty="0" err="1"/>
              <a:t>computer-based</a:t>
            </a:r>
            <a:r>
              <a:rPr lang="et-EE" dirty="0"/>
              <a:t> </a:t>
            </a:r>
            <a:r>
              <a:rPr lang="et-EE" dirty="0" err="1"/>
              <a:t>infomanagment</a:t>
            </a:r>
            <a:r>
              <a:rPr lang="et-EE" dirty="0"/>
              <a:t>.</a:t>
            </a:r>
          </a:p>
        </p:txBody>
      </p:sp>
    </p:spTree>
    <p:extLst>
      <p:ext uri="{BB962C8B-B14F-4D97-AF65-F5344CB8AC3E}">
        <p14:creationId xmlns:p14="http://schemas.microsoft.com/office/powerpoint/2010/main" val="238763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799441"/>
          </a:xfrm>
        </p:spPr>
        <p:txBody>
          <a:bodyPr>
            <a:normAutofit/>
          </a:bodyPr>
          <a:lstStyle/>
          <a:p>
            <a:pPr algn="ctr"/>
            <a:r>
              <a:rPr lang="et-EE" sz="3600" b="1" dirty="0"/>
              <a:t>Estonia </a:t>
            </a:r>
            <a:r>
              <a:rPr lang="et-EE" sz="3600" b="1" dirty="0" err="1"/>
              <a:t>is</a:t>
            </a:r>
            <a:r>
              <a:rPr lang="et-EE" sz="3600" b="1" dirty="0"/>
              <a:t> a </a:t>
            </a:r>
            <a:r>
              <a:rPr lang="et-EE" sz="3600" b="1" dirty="0" err="1"/>
              <a:t>E-state</a:t>
            </a:r>
            <a:endParaRPr lang="et-EE" sz="3600" b="1" dirty="0"/>
          </a:p>
        </p:txBody>
      </p:sp>
      <p:sp>
        <p:nvSpPr>
          <p:cNvPr id="3" name="Sisu kohatäide 2"/>
          <p:cNvSpPr>
            <a:spLocks noGrp="1"/>
          </p:cNvSpPr>
          <p:nvPr>
            <p:ph idx="1"/>
          </p:nvPr>
        </p:nvSpPr>
        <p:spPr>
          <a:xfrm>
            <a:off x="838200" y="1491831"/>
            <a:ext cx="10515600" cy="5236234"/>
          </a:xfrm>
        </p:spPr>
        <p:txBody>
          <a:bodyPr>
            <a:normAutofit fontScale="55000" lnSpcReduction="20000"/>
          </a:bodyPr>
          <a:lstStyle/>
          <a:p>
            <a:pPr marL="0" indent="0" algn="ctr">
              <a:buNone/>
            </a:pPr>
            <a:r>
              <a:rPr lang="en-US" sz="3300" b="1" dirty="0"/>
              <a:t>Estonia has by far the most highly-developed national ID card system in the world.</a:t>
            </a:r>
          </a:p>
          <a:p>
            <a:pPr marL="0" indent="0">
              <a:buNone/>
            </a:pPr>
            <a:endParaRPr lang="en-US" dirty="0"/>
          </a:p>
          <a:p>
            <a:r>
              <a:rPr lang="en-US" dirty="0"/>
              <a:t>Much more than simply a legal picture ID, the mandatory national card serves as </a:t>
            </a:r>
            <a:r>
              <a:rPr lang="en-US" b="1" dirty="0"/>
              <a:t>the digital access card for all of Estonia’s secure e-services.</a:t>
            </a:r>
          </a:p>
          <a:p>
            <a:r>
              <a:rPr lang="en-US" dirty="0"/>
              <a:t>The chip on the card carries embedded files which, using 2048-bit public key encryption, enable it to be </a:t>
            </a:r>
            <a:r>
              <a:rPr lang="en-US" b="1" dirty="0"/>
              <a:t>used as definitive proof of ID in an electronic environment</a:t>
            </a:r>
            <a:r>
              <a:rPr lang="en-US" dirty="0"/>
              <a:t>.</a:t>
            </a:r>
          </a:p>
          <a:p>
            <a:r>
              <a:rPr lang="en-US" dirty="0"/>
              <a:t>There are more than </a:t>
            </a:r>
            <a:r>
              <a:rPr lang="en-US" b="1" dirty="0"/>
              <a:t>1.2 million active e-ID cards in Estonia</a:t>
            </a:r>
            <a:r>
              <a:rPr lang="en-US" dirty="0"/>
              <a:t>. That’s nearly 94% of Estonia's 1.3 million residents</a:t>
            </a:r>
          </a:p>
          <a:p>
            <a:pPr marL="0" indent="0">
              <a:buNone/>
            </a:pPr>
            <a:endParaRPr lang="et-EE" dirty="0"/>
          </a:p>
          <a:p>
            <a:pPr marL="0" indent="0">
              <a:buNone/>
            </a:pPr>
            <a:r>
              <a:rPr lang="en-US" dirty="0"/>
              <a:t>Here are some examples of how the ID Card is regularly used in Estonia:</a:t>
            </a:r>
          </a:p>
          <a:p>
            <a:r>
              <a:rPr lang="en-US" dirty="0"/>
              <a:t>As a </a:t>
            </a:r>
            <a:r>
              <a:rPr lang="en-US" b="1" dirty="0"/>
              <a:t>national ID card </a:t>
            </a:r>
            <a:r>
              <a:rPr lang="en-US" dirty="0"/>
              <a:t>for legal travel within the EU for Estonian citizens</a:t>
            </a:r>
          </a:p>
          <a:p>
            <a:r>
              <a:rPr lang="en-US" dirty="0"/>
              <a:t>As the </a:t>
            </a:r>
            <a:r>
              <a:rPr lang="en-US" b="1" dirty="0"/>
              <a:t>national health insurance card</a:t>
            </a:r>
          </a:p>
          <a:p>
            <a:r>
              <a:rPr lang="en-US" dirty="0"/>
              <a:t>As </a:t>
            </a:r>
            <a:r>
              <a:rPr lang="en-US" b="1" dirty="0"/>
              <a:t>proof of identification when logging into bank accounts</a:t>
            </a:r>
            <a:r>
              <a:rPr lang="en-US" dirty="0"/>
              <a:t> from a home computer</a:t>
            </a:r>
          </a:p>
          <a:p>
            <a:r>
              <a:rPr lang="en-US" dirty="0"/>
              <a:t>As a </a:t>
            </a:r>
            <a:r>
              <a:rPr lang="en-US" b="1" dirty="0"/>
              <a:t>pre-paid public transport ticket </a:t>
            </a:r>
            <a:r>
              <a:rPr lang="en-US" dirty="0"/>
              <a:t>in Tallinn and Tartu</a:t>
            </a:r>
          </a:p>
          <a:p>
            <a:r>
              <a:rPr lang="en-US" dirty="0"/>
              <a:t>For </a:t>
            </a:r>
            <a:r>
              <a:rPr lang="en-US" b="1" dirty="0"/>
              <a:t>digital signatures</a:t>
            </a:r>
          </a:p>
          <a:p>
            <a:r>
              <a:rPr lang="en-US" dirty="0"/>
              <a:t>For </a:t>
            </a:r>
            <a:r>
              <a:rPr lang="en-US" b="1" dirty="0" err="1"/>
              <a:t>i</a:t>
            </a:r>
            <a:r>
              <a:rPr lang="en-US" b="1" dirty="0"/>
              <a:t>-voting</a:t>
            </a:r>
          </a:p>
          <a:p>
            <a:r>
              <a:rPr lang="en-US" dirty="0"/>
              <a:t>For </a:t>
            </a:r>
            <a:r>
              <a:rPr lang="en-US" b="1" dirty="0"/>
              <a:t>accessing government databases </a:t>
            </a:r>
            <a:r>
              <a:rPr lang="en-US" dirty="0"/>
              <a:t>to check one’s medical records, file taxes, etc.</a:t>
            </a:r>
          </a:p>
          <a:p>
            <a:r>
              <a:rPr lang="en-US" dirty="0"/>
              <a:t>For </a:t>
            </a:r>
            <a:r>
              <a:rPr lang="en-US" b="1" dirty="0"/>
              <a:t>picking up e-Prescriptions</a:t>
            </a:r>
          </a:p>
          <a:p>
            <a:endParaRPr lang="et-EE" dirty="0"/>
          </a:p>
        </p:txBody>
      </p:sp>
    </p:spTree>
    <p:extLst>
      <p:ext uri="{BB962C8B-B14F-4D97-AF65-F5344CB8AC3E}">
        <p14:creationId xmlns:p14="http://schemas.microsoft.com/office/powerpoint/2010/main" val="234542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764935"/>
          </a:xfrm>
        </p:spPr>
        <p:txBody>
          <a:bodyPr/>
          <a:lstStyle/>
          <a:p>
            <a:pPr algn="ctr"/>
            <a:r>
              <a:rPr lang="et-EE" b="1" dirty="0"/>
              <a:t>Just </a:t>
            </a:r>
            <a:r>
              <a:rPr lang="et-EE" b="1" dirty="0" err="1"/>
              <a:t>some</a:t>
            </a:r>
            <a:r>
              <a:rPr lang="et-EE" b="1" dirty="0"/>
              <a:t> </a:t>
            </a:r>
            <a:r>
              <a:rPr lang="et-EE" b="1" dirty="0" err="1"/>
              <a:t>cool</a:t>
            </a:r>
            <a:r>
              <a:rPr lang="et-EE" b="1" dirty="0"/>
              <a:t> </a:t>
            </a:r>
            <a:r>
              <a:rPr lang="et-EE" b="1" dirty="0" err="1"/>
              <a:t>services</a:t>
            </a:r>
            <a:r>
              <a:rPr lang="et-EE" b="1" dirty="0"/>
              <a:t> (1)</a:t>
            </a:r>
          </a:p>
        </p:txBody>
      </p:sp>
      <p:sp>
        <p:nvSpPr>
          <p:cNvPr id="3" name="Sisu kohatäide 2"/>
          <p:cNvSpPr>
            <a:spLocks noGrp="1"/>
          </p:cNvSpPr>
          <p:nvPr>
            <p:ph idx="1"/>
          </p:nvPr>
        </p:nvSpPr>
        <p:spPr>
          <a:xfrm>
            <a:off x="838200" y="1328468"/>
            <a:ext cx="10515600" cy="5382883"/>
          </a:xfrm>
        </p:spPr>
        <p:txBody>
          <a:bodyPr>
            <a:normAutofit fontScale="62500" lnSpcReduction="20000"/>
          </a:bodyPr>
          <a:lstStyle/>
          <a:p>
            <a:pPr marL="0" indent="0">
              <a:buNone/>
            </a:pPr>
            <a:r>
              <a:rPr lang="en-US" b="1" dirty="0"/>
              <a:t>e-Business Register</a:t>
            </a:r>
          </a:p>
          <a:p>
            <a:r>
              <a:rPr lang="en-US" dirty="0"/>
              <a:t>Estonia’s e-Business Register is an advanced and secure tool that allows entrepreneurs to register their new business online in just minutes</a:t>
            </a:r>
            <a:r>
              <a:rPr lang="et-EE" dirty="0"/>
              <a:t> (18 minutes)</a:t>
            </a:r>
            <a:r>
              <a:rPr lang="en-US" dirty="0"/>
              <a:t>, without having to go to a notary or some other official.</a:t>
            </a:r>
          </a:p>
          <a:p>
            <a:pPr marL="0" indent="0">
              <a:buNone/>
            </a:pPr>
            <a:r>
              <a:rPr lang="et-EE" b="1" dirty="0"/>
              <a:t>e-</a:t>
            </a:r>
            <a:r>
              <a:rPr lang="et-EE" b="1" dirty="0" err="1"/>
              <a:t>Cabinet</a:t>
            </a:r>
            <a:endParaRPr lang="et-EE" b="1" dirty="0"/>
          </a:p>
          <a:p>
            <a:r>
              <a:rPr lang="en-US" dirty="0"/>
              <a:t>The Information System of Government Sessions, better known as e-Cabinet, is a powerful tool that the Estonian government uses to streamline its decision-making process.</a:t>
            </a:r>
          </a:p>
          <a:p>
            <a:r>
              <a:rPr lang="en-US" dirty="0"/>
              <a:t>The duration of typical Estonian cabinet meetings since using e-Cabinet: 30-90 minutes</a:t>
            </a:r>
          </a:p>
          <a:p>
            <a:r>
              <a:rPr lang="en-US" dirty="0"/>
              <a:t>It lets ministers prepare for cabinet meetings, conduct them and review minutes, entirely without paper.</a:t>
            </a:r>
            <a:endParaRPr lang="et-EE" dirty="0"/>
          </a:p>
          <a:p>
            <a:pPr marL="0" indent="0">
              <a:buNone/>
            </a:pPr>
            <a:r>
              <a:rPr lang="en-US" b="1" dirty="0"/>
              <a:t>e-Law</a:t>
            </a:r>
          </a:p>
          <a:p>
            <a:r>
              <a:rPr lang="en-US" dirty="0"/>
              <a:t>The e-Law system is the Estonian Ministry of Justice’s online database for draft legislation.</a:t>
            </a:r>
          </a:p>
          <a:p>
            <a:r>
              <a:rPr lang="en-US" dirty="0"/>
              <a:t>More properly called the Electronic Coordination System for Draft Legislation, it allows the public to access every piece of draft law that has been submitted since February 2003.</a:t>
            </a:r>
          </a:p>
          <a:p>
            <a:r>
              <a:rPr lang="en-US" dirty="0"/>
              <a:t>Readers can see who submitted the legislation, its status, and the changes made to it as it passed through the parliamentary process.</a:t>
            </a:r>
          </a:p>
          <a:p>
            <a:pPr marL="0" indent="0">
              <a:buNone/>
            </a:pPr>
            <a:r>
              <a:rPr lang="en-US" b="1" dirty="0" err="1"/>
              <a:t>i</a:t>
            </a:r>
            <a:r>
              <a:rPr lang="en-US" b="1" dirty="0"/>
              <a:t>-Voting</a:t>
            </a:r>
          </a:p>
          <a:p>
            <a:r>
              <a:rPr lang="en-US" dirty="0"/>
              <a:t>Internet voting, or ‘</a:t>
            </a:r>
            <a:r>
              <a:rPr lang="en-US" dirty="0" err="1"/>
              <a:t>i</a:t>
            </a:r>
            <a:r>
              <a:rPr lang="en-US" dirty="0"/>
              <a:t>-voting’, is a system that allows voters to cast their ballots from any internet-connected computer, anywhere in the world.</a:t>
            </a:r>
            <a:endParaRPr lang="et-EE" dirty="0"/>
          </a:p>
          <a:p>
            <a:r>
              <a:rPr lang="en-US" dirty="0"/>
              <a:t>In the 2015 Parliamentary Elections, Internet voting accounted for 30,5 percent of the votes cast. Estonians worldwide cast their votes from 116 different countries.</a:t>
            </a:r>
          </a:p>
          <a:p>
            <a:endParaRPr lang="en-US" dirty="0"/>
          </a:p>
          <a:p>
            <a:endParaRPr lang="et-EE" dirty="0"/>
          </a:p>
        </p:txBody>
      </p:sp>
    </p:spTree>
    <p:extLst>
      <p:ext uri="{BB962C8B-B14F-4D97-AF65-F5344CB8AC3E}">
        <p14:creationId xmlns:p14="http://schemas.microsoft.com/office/powerpoint/2010/main" val="313701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6"/>
            <a:ext cx="10515600" cy="704550"/>
          </a:xfrm>
        </p:spPr>
        <p:txBody>
          <a:bodyPr/>
          <a:lstStyle/>
          <a:p>
            <a:pPr algn="ctr"/>
            <a:r>
              <a:rPr lang="et-EE" b="1" dirty="0"/>
              <a:t>Just </a:t>
            </a:r>
            <a:r>
              <a:rPr lang="et-EE" b="1" dirty="0" err="1"/>
              <a:t>some</a:t>
            </a:r>
            <a:r>
              <a:rPr lang="et-EE" b="1" dirty="0"/>
              <a:t> </a:t>
            </a:r>
            <a:r>
              <a:rPr lang="et-EE" b="1" dirty="0" err="1"/>
              <a:t>cool</a:t>
            </a:r>
            <a:r>
              <a:rPr lang="et-EE" b="1" dirty="0"/>
              <a:t> </a:t>
            </a:r>
            <a:r>
              <a:rPr lang="et-EE" b="1" dirty="0" err="1"/>
              <a:t>services</a:t>
            </a:r>
            <a:r>
              <a:rPr lang="et-EE" b="1" dirty="0"/>
              <a:t> (2)</a:t>
            </a:r>
          </a:p>
        </p:txBody>
      </p:sp>
      <p:sp>
        <p:nvSpPr>
          <p:cNvPr id="3" name="Sisu kohatäide 2"/>
          <p:cNvSpPr>
            <a:spLocks noGrp="1"/>
          </p:cNvSpPr>
          <p:nvPr>
            <p:ph idx="1"/>
          </p:nvPr>
        </p:nvSpPr>
        <p:spPr>
          <a:xfrm>
            <a:off x="447675" y="1190444"/>
            <a:ext cx="11420475" cy="5534205"/>
          </a:xfrm>
        </p:spPr>
        <p:txBody>
          <a:bodyPr>
            <a:normAutofit fontScale="62500" lnSpcReduction="20000"/>
          </a:bodyPr>
          <a:lstStyle/>
          <a:p>
            <a:pPr marL="0" indent="0">
              <a:buNone/>
            </a:pPr>
            <a:r>
              <a:rPr lang="en-US" sz="3200" b="1" dirty="0"/>
              <a:t>e-Tax</a:t>
            </a:r>
          </a:p>
          <a:p>
            <a:r>
              <a:rPr lang="en-US" dirty="0"/>
              <a:t>E-Tax is the </a:t>
            </a:r>
            <a:r>
              <a:rPr lang="en-US" b="1" dirty="0"/>
              <a:t>electronic tax filing system </a:t>
            </a:r>
            <a:r>
              <a:rPr lang="en-US" dirty="0"/>
              <a:t>set up by the Estonian Tax and Customs Board</a:t>
            </a:r>
            <a:r>
              <a:rPr lang="et-EE" dirty="0"/>
              <a:t> and </a:t>
            </a:r>
            <a:r>
              <a:rPr lang="et-EE" dirty="0" err="1"/>
              <a:t>it</a:t>
            </a:r>
            <a:r>
              <a:rPr lang="et-EE" dirty="0"/>
              <a:t> </a:t>
            </a:r>
            <a:r>
              <a:rPr lang="et-EE" dirty="0" err="1"/>
              <a:t>was</a:t>
            </a:r>
            <a:r>
              <a:rPr lang="et-EE" dirty="0"/>
              <a:t> </a:t>
            </a:r>
            <a:r>
              <a:rPr lang="en-US" dirty="0" err="1"/>
              <a:t>introduc</a:t>
            </a:r>
            <a:r>
              <a:rPr lang="et-EE" dirty="0" err="1"/>
              <a:t>ed</a:t>
            </a:r>
            <a:r>
              <a:rPr lang="et-EE" dirty="0"/>
              <a:t> </a:t>
            </a:r>
            <a:r>
              <a:rPr lang="et-EE" dirty="0" err="1"/>
              <a:t>publicly</a:t>
            </a:r>
            <a:r>
              <a:rPr lang="et-EE" dirty="0"/>
              <a:t> </a:t>
            </a:r>
            <a:r>
              <a:rPr lang="en-US" dirty="0"/>
              <a:t>in 2000</a:t>
            </a:r>
            <a:r>
              <a:rPr lang="et-EE" dirty="0"/>
              <a:t>.</a:t>
            </a:r>
            <a:endParaRPr lang="en-US" dirty="0"/>
          </a:p>
          <a:p>
            <a:r>
              <a:rPr lang="en-US" dirty="0"/>
              <a:t>Using a secure ID, a taxpayer logs onto the system, reviews their data in pre-filled forms, makes any necessary changes, and approves the document with a digital signature. The </a:t>
            </a:r>
            <a:r>
              <a:rPr lang="en-US" b="1" dirty="0"/>
              <a:t>process typically takes three to five minutes. </a:t>
            </a:r>
            <a:r>
              <a:rPr lang="en-US" dirty="0"/>
              <a:t>From 2015 one-click tax returns are also available, all known data is displayed to the citizen together with the calculated result, then all they have to do is click on the confirmation button; all this takes </a:t>
            </a:r>
            <a:r>
              <a:rPr lang="en-US" b="1" dirty="0"/>
              <a:t>less than a minute</a:t>
            </a:r>
            <a:r>
              <a:rPr lang="en-US" dirty="0"/>
              <a:t>.</a:t>
            </a:r>
          </a:p>
          <a:p>
            <a:r>
              <a:rPr lang="en-US" dirty="0"/>
              <a:t>Each year around, </a:t>
            </a:r>
            <a:r>
              <a:rPr lang="en-US" b="1" dirty="0"/>
              <a:t>95 percent of tax declarations </a:t>
            </a:r>
            <a:r>
              <a:rPr lang="en-US" dirty="0"/>
              <a:t>in Estonia are filed electronically.</a:t>
            </a:r>
            <a:endParaRPr lang="et-EE" dirty="0"/>
          </a:p>
          <a:p>
            <a:pPr marL="0" indent="0">
              <a:buNone/>
            </a:pPr>
            <a:r>
              <a:rPr lang="en-US" sz="3200" b="1" dirty="0"/>
              <a:t>State e-Services Portal</a:t>
            </a:r>
            <a:endParaRPr lang="et-EE" sz="3200" b="1" dirty="0"/>
          </a:p>
          <a:p>
            <a:r>
              <a:rPr lang="en-US" dirty="0"/>
              <a:t>The State Portal, eesti.ee, is a website that acts as a one-stop-shop for the hundreds of e-services offered by various government institutions</a:t>
            </a:r>
            <a:r>
              <a:rPr lang="et-EE" dirty="0"/>
              <a:t> </a:t>
            </a:r>
            <a:r>
              <a:rPr lang="et-EE" dirty="0" err="1"/>
              <a:t>introduced</a:t>
            </a:r>
            <a:r>
              <a:rPr lang="et-EE" dirty="0"/>
              <a:t> in2003</a:t>
            </a:r>
            <a:r>
              <a:rPr lang="en-US" dirty="0"/>
              <a:t>. </a:t>
            </a:r>
            <a:r>
              <a:rPr lang="et-EE" dirty="0" err="1"/>
              <a:t>It</a:t>
            </a:r>
            <a:r>
              <a:rPr lang="et-EE" dirty="0"/>
              <a:t> </a:t>
            </a:r>
            <a:r>
              <a:rPr lang="et-EE" dirty="0" err="1"/>
              <a:t>is</a:t>
            </a:r>
            <a:r>
              <a:rPr lang="et-EE" dirty="0"/>
              <a:t> </a:t>
            </a:r>
            <a:r>
              <a:rPr lang="et-EE" b="1" dirty="0"/>
              <a:t>s</a:t>
            </a:r>
            <a:r>
              <a:rPr lang="en-US" b="1" dirty="0"/>
              <a:t>ingle point of contact  </a:t>
            </a:r>
            <a:r>
              <a:rPr lang="en-US" dirty="0"/>
              <a:t>– 99% of all state services</a:t>
            </a:r>
          </a:p>
          <a:p>
            <a:r>
              <a:rPr lang="en-US" dirty="0"/>
              <a:t>Rather than having to hunt for a particular service on the Internet, a user can simply head to this </a:t>
            </a:r>
            <a:r>
              <a:rPr lang="en-US" b="1" dirty="0"/>
              <a:t>gateway site </a:t>
            </a:r>
            <a:r>
              <a:rPr lang="en-US" dirty="0"/>
              <a:t>and find the appropriate link.</a:t>
            </a:r>
            <a:endParaRPr lang="et-EE" dirty="0"/>
          </a:p>
          <a:p>
            <a:pPr marL="0" indent="0">
              <a:buNone/>
            </a:pPr>
            <a:r>
              <a:rPr lang="en-US" sz="3200" b="1" dirty="0"/>
              <a:t>Electronic Land Register</a:t>
            </a:r>
          </a:p>
          <a:p>
            <a:r>
              <a:rPr lang="en-US" dirty="0"/>
              <a:t>The e-Land Register is a one-of-a-kind web application that </a:t>
            </a:r>
            <a:r>
              <a:rPr lang="en-US" b="1" dirty="0"/>
              <a:t>contains information of all ownership relationship and limited real rights of real estates and land parcels</a:t>
            </a:r>
            <a:r>
              <a:rPr lang="en-US" dirty="0"/>
              <a:t>. Currently, there are 1.003.946 </a:t>
            </a:r>
            <a:r>
              <a:rPr lang="en-US" dirty="0" err="1"/>
              <a:t>immovables</a:t>
            </a:r>
            <a:r>
              <a:rPr lang="en-US" dirty="0"/>
              <a:t> in the Land Register.</a:t>
            </a:r>
          </a:p>
          <a:p>
            <a:r>
              <a:rPr lang="en-US" dirty="0"/>
              <a:t>A critical tool for the real-estate market, it </a:t>
            </a:r>
            <a:r>
              <a:rPr lang="en-US" b="1" dirty="0"/>
              <a:t>provides total transparency</a:t>
            </a:r>
            <a:r>
              <a:rPr lang="en-US" dirty="0"/>
              <a:t>; listing the registered owner of each property holding, showing the property boundaries and providing other information that potential buyers would need to know.</a:t>
            </a:r>
          </a:p>
          <a:p>
            <a:r>
              <a:rPr lang="en-US" b="1" dirty="0"/>
              <a:t>Paired with a geographical information system </a:t>
            </a:r>
            <a:r>
              <a:rPr lang="en-US" dirty="0"/>
              <a:t>(GIS), the electronic land register delivers </a:t>
            </a:r>
            <a:r>
              <a:rPr lang="en-US" b="1" dirty="0"/>
              <a:t>real-time geographical data </a:t>
            </a:r>
            <a:r>
              <a:rPr lang="en-US" dirty="0"/>
              <a:t>through the X-road, enabling advanced map-based visualizations that power many of the location-based services in Estonia.</a:t>
            </a:r>
            <a:endParaRPr lang="en-US" b="1" dirty="0"/>
          </a:p>
        </p:txBody>
      </p:sp>
    </p:spTree>
    <p:extLst>
      <p:ext uri="{BB962C8B-B14F-4D97-AF65-F5344CB8AC3E}">
        <p14:creationId xmlns:p14="http://schemas.microsoft.com/office/powerpoint/2010/main" val="360991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6"/>
            <a:ext cx="10515600" cy="501650"/>
          </a:xfrm>
        </p:spPr>
        <p:txBody>
          <a:bodyPr>
            <a:normAutofit fontScale="90000"/>
          </a:bodyPr>
          <a:lstStyle/>
          <a:p>
            <a:pPr algn="ctr"/>
            <a:r>
              <a:rPr lang="et-EE" b="1" dirty="0"/>
              <a:t>X-road</a:t>
            </a:r>
          </a:p>
        </p:txBody>
      </p:sp>
      <p:sp>
        <p:nvSpPr>
          <p:cNvPr id="3" name="Sisu kohatäide 2"/>
          <p:cNvSpPr>
            <a:spLocks noGrp="1"/>
          </p:cNvSpPr>
          <p:nvPr>
            <p:ph idx="1"/>
          </p:nvPr>
        </p:nvSpPr>
        <p:spPr>
          <a:xfrm>
            <a:off x="838200" y="1200150"/>
            <a:ext cx="10515600" cy="5457825"/>
          </a:xfrm>
        </p:spPr>
        <p:txBody>
          <a:bodyPr>
            <a:normAutofit fontScale="77500" lnSpcReduction="20000"/>
          </a:bodyPr>
          <a:lstStyle/>
          <a:p>
            <a:r>
              <a:rPr lang="en-US" dirty="0"/>
              <a:t>X-Road is the backbone of e-Estonia. It’s the invisible yet crucial environment that allows the nation’s various </a:t>
            </a:r>
            <a:r>
              <a:rPr lang="en-US" b="1" dirty="0"/>
              <a:t>e-services databases, both in the public and private sector</a:t>
            </a:r>
            <a:r>
              <a:rPr lang="en-US" dirty="0"/>
              <a:t>, </a:t>
            </a:r>
            <a:r>
              <a:rPr lang="en-US" b="1" dirty="0"/>
              <a:t>to link up and operate in harmony</a:t>
            </a:r>
            <a:r>
              <a:rPr lang="en-US" dirty="0"/>
              <a:t>.</a:t>
            </a:r>
            <a:endParaRPr lang="et-EE" dirty="0"/>
          </a:p>
          <a:p>
            <a:r>
              <a:rPr lang="en-US" dirty="0"/>
              <a:t>X-Road is the all-important connection between these databases, the tool that allows them to work together for maximum impact. All of the Estonian e-solutions that use multiple databases use X-Road. </a:t>
            </a:r>
            <a:r>
              <a:rPr lang="en-US" b="1" dirty="0"/>
              <a:t>All outgoing data from the X-road is digitally signed and encrypted</a:t>
            </a:r>
            <a:r>
              <a:rPr lang="en-US" dirty="0"/>
              <a:t>. All incoming data is authenticated and logged.</a:t>
            </a:r>
          </a:p>
          <a:p>
            <a:endParaRPr lang="en-US" dirty="0"/>
          </a:p>
          <a:p>
            <a:r>
              <a:rPr lang="en-US" dirty="0"/>
              <a:t>Originally X-Road was a system used for making queries to the different databases. Now it has developed into a tool that can also </a:t>
            </a:r>
            <a:r>
              <a:rPr lang="en-US" b="1" dirty="0"/>
              <a:t>write to multiple databases, transmit large data sets and perform searches across several databases.</a:t>
            </a:r>
          </a:p>
          <a:p>
            <a:r>
              <a:rPr lang="en-US" dirty="0"/>
              <a:t>In 2013 over 287 million queries were done over X-road.</a:t>
            </a:r>
          </a:p>
          <a:p>
            <a:r>
              <a:rPr lang="en-US" dirty="0"/>
              <a:t>Over 170 databases offer their services over X-Road in Estonia.</a:t>
            </a:r>
          </a:p>
          <a:p>
            <a:r>
              <a:rPr lang="en-US" dirty="0"/>
              <a:t>Over 2,000 services are used over X-Road in Estonia.</a:t>
            </a:r>
          </a:p>
          <a:p>
            <a:r>
              <a:rPr lang="en-US" dirty="0"/>
              <a:t>Over 900 </a:t>
            </a:r>
            <a:r>
              <a:rPr lang="en-US" dirty="0" err="1"/>
              <a:t>organisations</a:t>
            </a:r>
            <a:r>
              <a:rPr lang="en-US" dirty="0"/>
              <a:t> use X-Road daily in Estonia.</a:t>
            </a:r>
          </a:p>
          <a:p>
            <a:r>
              <a:rPr lang="en-US" dirty="0"/>
              <a:t>More than 50% of the inhabitants of Estonia use X-Road through the information portal eesti.ee.</a:t>
            </a:r>
          </a:p>
          <a:p>
            <a:endParaRPr lang="et-EE" dirty="0"/>
          </a:p>
        </p:txBody>
      </p:sp>
    </p:spTree>
    <p:extLst>
      <p:ext uri="{BB962C8B-B14F-4D97-AF65-F5344CB8AC3E}">
        <p14:creationId xmlns:p14="http://schemas.microsoft.com/office/powerpoint/2010/main" val="224953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E-</a:t>
            </a:r>
            <a:r>
              <a:rPr lang="et-EE" dirty="0" err="1"/>
              <a:t>Legislation</a:t>
            </a:r>
            <a:endParaRPr lang="en-US" dirty="0"/>
          </a:p>
        </p:txBody>
      </p:sp>
      <p:sp>
        <p:nvSpPr>
          <p:cNvPr id="3" name="Sisu kohatäide 2"/>
          <p:cNvSpPr>
            <a:spLocks noGrp="1"/>
          </p:cNvSpPr>
          <p:nvPr>
            <p:ph idx="1"/>
          </p:nvPr>
        </p:nvSpPr>
        <p:spPr/>
        <p:txBody>
          <a:bodyPr>
            <a:normAutofit fontScale="92500" lnSpcReduction="20000"/>
          </a:bodyPr>
          <a:lstStyle/>
          <a:p>
            <a:r>
              <a:rPr lang="en-US" dirty="0"/>
              <a:t>1996 </a:t>
            </a:r>
            <a:r>
              <a:rPr lang="et-EE" dirty="0" err="1"/>
              <a:t>rather</a:t>
            </a:r>
            <a:r>
              <a:rPr lang="et-EE" dirty="0"/>
              <a:t> originaal </a:t>
            </a:r>
            <a:r>
              <a:rPr lang="en-US" dirty="0"/>
              <a:t>Databases Act was passed by the Parliament</a:t>
            </a:r>
            <a:r>
              <a:rPr lang="et-EE" dirty="0"/>
              <a:t> (</a:t>
            </a:r>
            <a:r>
              <a:rPr lang="et-EE" dirty="0" err="1"/>
              <a:t>substantially</a:t>
            </a:r>
            <a:r>
              <a:rPr lang="et-EE" dirty="0"/>
              <a:t> </a:t>
            </a:r>
            <a:r>
              <a:rPr lang="et-EE" dirty="0" err="1"/>
              <a:t>amended</a:t>
            </a:r>
            <a:r>
              <a:rPr lang="et-EE" dirty="0"/>
              <a:t> in 2004 and </a:t>
            </a:r>
            <a:r>
              <a:rPr lang="et-EE" dirty="0" err="1"/>
              <a:t>introduced</a:t>
            </a:r>
            <a:r>
              <a:rPr lang="et-EE" dirty="0"/>
              <a:t> </a:t>
            </a:r>
            <a:r>
              <a:rPr lang="et-EE" dirty="0" err="1"/>
              <a:t>tot</a:t>
            </a:r>
            <a:r>
              <a:rPr lang="et-EE" dirty="0"/>
              <a:t> </a:t>
            </a:r>
            <a:r>
              <a:rPr lang="et-EE" dirty="0" err="1"/>
              <a:t>he</a:t>
            </a:r>
            <a:r>
              <a:rPr lang="et-EE" dirty="0"/>
              <a:t> </a:t>
            </a:r>
            <a:r>
              <a:rPr lang="et-EE" dirty="0" err="1"/>
              <a:t>Public</a:t>
            </a:r>
            <a:r>
              <a:rPr lang="et-EE" dirty="0"/>
              <a:t> </a:t>
            </a:r>
            <a:r>
              <a:rPr lang="et-EE" dirty="0" err="1"/>
              <a:t>Information</a:t>
            </a:r>
            <a:r>
              <a:rPr lang="et-EE" dirty="0"/>
              <a:t> </a:t>
            </a:r>
            <a:r>
              <a:rPr lang="et-EE" dirty="0" err="1"/>
              <a:t>Act</a:t>
            </a:r>
            <a:r>
              <a:rPr lang="et-EE" dirty="0"/>
              <a:t> in 2008) </a:t>
            </a:r>
            <a:r>
              <a:rPr lang="et-EE" dirty="0" err="1"/>
              <a:t>as</a:t>
            </a:r>
            <a:r>
              <a:rPr lang="et-EE" dirty="0"/>
              <a:t> </a:t>
            </a:r>
            <a:r>
              <a:rPr lang="et-EE" dirty="0" err="1"/>
              <a:t>well</a:t>
            </a:r>
            <a:r>
              <a:rPr lang="et-EE" dirty="0"/>
              <a:t> </a:t>
            </a:r>
            <a:r>
              <a:rPr lang="et-EE" dirty="0" err="1"/>
              <a:t>as</a:t>
            </a:r>
            <a:r>
              <a:rPr lang="et-EE" dirty="0"/>
              <a:t> </a:t>
            </a:r>
            <a:r>
              <a:rPr lang="et-EE" dirty="0" err="1"/>
              <a:t>Data</a:t>
            </a:r>
            <a:r>
              <a:rPr lang="et-EE" dirty="0"/>
              <a:t> </a:t>
            </a:r>
            <a:r>
              <a:rPr lang="et-EE" dirty="0" err="1"/>
              <a:t>Protecion</a:t>
            </a:r>
            <a:r>
              <a:rPr lang="et-EE" dirty="0"/>
              <a:t> </a:t>
            </a:r>
            <a:r>
              <a:rPr lang="et-EE" dirty="0" err="1"/>
              <a:t>Law</a:t>
            </a:r>
            <a:r>
              <a:rPr lang="et-EE" dirty="0"/>
              <a:t> – </a:t>
            </a:r>
            <a:r>
              <a:rPr lang="et-EE" dirty="0" err="1"/>
              <a:t>mainly</a:t>
            </a:r>
            <a:r>
              <a:rPr lang="et-EE" dirty="0"/>
              <a:t> on </a:t>
            </a:r>
            <a:r>
              <a:rPr lang="et-EE" dirty="0" err="1"/>
              <a:t>formation</a:t>
            </a:r>
            <a:r>
              <a:rPr lang="et-EE" dirty="0"/>
              <a:t> of </a:t>
            </a:r>
            <a:r>
              <a:rPr lang="et-EE" dirty="0" err="1"/>
              <a:t>public</a:t>
            </a:r>
            <a:r>
              <a:rPr lang="et-EE" dirty="0"/>
              <a:t> </a:t>
            </a:r>
            <a:r>
              <a:rPr lang="et-EE" dirty="0" err="1"/>
              <a:t>databases</a:t>
            </a:r>
            <a:endParaRPr lang="et-EE" dirty="0"/>
          </a:p>
          <a:p>
            <a:r>
              <a:rPr lang="et-EE" dirty="0"/>
              <a:t>2000 - </a:t>
            </a:r>
            <a:r>
              <a:rPr lang="et-EE" dirty="0" err="1"/>
              <a:t>Public</a:t>
            </a:r>
            <a:r>
              <a:rPr lang="et-EE" dirty="0"/>
              <a:t> </a:t>
            </a:r>
            <a:r>
              <a:rPr lang="et-EE" dirty="0" err="1"/>
              <a:t>Information</a:t>
            </a:r>
            <a:r>
              <a:rPr lang="et-EE" dirty="0"/>
              <a:t> </a:t>
            </a:r>
            <a:r>
              <a:rPr lang="et-EE" dirty="0" err="1"/>
              <a:t>Act</a:t>
            </a:r>
            <a:r>
              <a:rPr lang="et-EE" dirty="0"/>
              <a:t> (</a:t>
            </a:r>
            <a:r>
              <a:rPr lang="et-EE" dirty="0" err="1"/>
              <a:t>was</a:t>
            </a:r>
            <a:r>
              <a:rPr lang="et-EE" dirty="0"/>
              <a:t> </a:t>
            </a:r>
            <a:r>
              <a:rPr lang="et-EE" dirty="0" err="1"/>
              <a:t>modernised</a:t>
            </a:r>
            <a:r>
              <a:rPr lang="et-EE" dirty="0"/>
              <a:t> in 2007) </a:t>
            </a:r>
            <a:r>
              <a:rPr lang="et-EE" dirty="0">
                <a:hlinkClick r:id="rId2"/>
              </a:rPr>
              <a:t>https://www.riigiteataja.ee/en/eli/518012016001/consolide</a:t>
            </a:r>
            <a:r>
              <a:rPr lang="et-EE" dirty="0"/>
              <a:t> </a:t>
            </a:r>
          </a:p>
          <a:p>
            <a:r>
              <a:rPr lang="en-US" dirty="0"/>
              <a:t>Regulation of the Government of the Republic</a:t>
            </a:r>
            <a:r>
              <a:rPr lang="et-EE" dirty="0"/>
              <a:t> on </a:t>
            </a:r>
            <a:r>
              <a:rPr lang="en-US" dirty="0"/>
              <a:t>the </a:t>
            </a:r>
            <a:r>
              <a:rPr lang="et-EE" dirty="0"/>
              <a:t>A</a:t>
            </a:r>
            <a:r>
              <a:rPr lang="en-US" dirty="0" err="1"/>
              <a:t>dministration</a:t>
            </a:r>
            <a:r>
              <a:rPr lang="en-US" dirty="0"/>
              <a:t> </a:t>
            </a:r>
            <a:r>
              <a:rPr lang="et-EE" dirty="0"/>
              <a:t>S</a:t>
            </a:r>
            <a:r>
              <a:rPr lang="en-US" dirty="0" err="1"/>
              <a:t>ystem</a:t>
            </a:r>
            <a:r>
              <a:rPr lang="en-US" dirty="0"/>
              <a:t> of the </a:t>
            </a:r>
            <a:r>
              <a:rPr lang="et-EE" dirty="0"/>
              <a:t>S</a:t>
            </a:r>
            <a:r>
              <a:rPr lang="en-US" dirty="0" err="1"/>
              <a:t>tate</a:t>
            </a:r>
            <a:r>
              <a:rPr lang="en-US" dirty="0"/>
              <a:t> </a:t>
            </a:r>
            <a:r>
              <a:rPr lang="et-EE" dirty="0"/>
              <a:t>I</a:t>
            </a:r>
            <a:r>
              <a:rPr lang="en-US" dirty="0" err="1"/>
              <a:t>nformation</a:t>
            </a:r>
            <a:r>
              <a:rPr lang="en-US" dirty="0"/>
              <a:t> </a:t>
            </a:r>
            <a:r>
              <a:rPr lang="et-EE" dirty="0"/>
              <a:t>S</a:t>
            </a:r>
            <a:r>
              <a:rPr lang="en-US" dirty="0" err="1"/>
              <a:t>ystem</a:t>
            </a:r>
            <a:r>
              <a:rPr lang="et-EE" dirty="0"/>
              <a:t>  (2001).</a:t>
            </a:r>
          </a:p>
          <a:p>
            <a:r>
              <a:rPr lang="en-US" dirty="0"/>
              <a:t> Regulation of the Government of the Republic </a:t>
            </a:r>
            <a:r>
              <a:rPr lang="et-EE" dirty="0"/>
              <a:t> on </a:t>
            </a:r>
            <a:r>
              <a:rPr lang="en-US" dirty="0"/>
              <a:t>the </a:t>
            </a:r>
            <a:r>
              <a:rPr lang="et-EE" dirty="0"/>
              <a:t>D</a:t>
            </a:r>
            <a:r>
              <a:rPr lang="en-US" dirty="0" err="1"/>
              <a:t>ata</a:t>
            </a:r>
            <a:r>
              <a:rPr lang="en-US" dirty="0"/>
              <a:t> </a:t>
            </a:r>
            <a:r>
              <a:rPr lang="et-EE" dirty="0"/>
              <a:t>E</a:t>
            </a:r>
            <a:r>
              <a:rPr lang="en-US" dirty="0" err="1"/>
              <a:t>xchange</a:t>
            </a:r>
            <a:r>
              <a:rPr lang="en-US" dirty="0"/>
              <a:t> </a:t>
            </a:r>
            <a:r>
              <a:rPr lang="et-EE" dirty="0"/>
              <a:t>La</a:t>
            </a:r>
            <a:r>
              <a:rPr lang="en-US" dirty="0" err="1"/>
              <a:t>yer</a:t>
            </a:r>
            <a:r>
              <a:rPr lang="en-US" dirty="0"/>
              <a:t> of </a:t>
            </a:r>
            <a:r>
              <a:rPr lang="et-EE" dirty="0"/>
              <a:t>I</a:t>
            </a:r>
            <a:r>
              <a:rPr lang="en-US" dirty="0" err="1"/>
              <a:t>nformation</a:t>
            </a:r>
            <a:r>
              <a:rPr lang="en-US" dirty="0"/>
              <a:t> </a:t>
            </a:r>
            <a:r>
              <a:rPr lang="et-EE" dirty="0"/>
              <a:t>S</a:t>
            </a:r>
            <a:r>
              <a:rPr lang="en-US" dirty="0" err="1"/>
              <a:t>ystems</a:t>
            </a:r>
            <a:r>
              <a:rPr lang="et-EE" dirty="0"/>
              <a:t> (2008)</a:t>
            </a:r>
            <a:r>
              <a:rPr lang="en-US" dirty="0"/>
              <a:t>.</a:t>
            </a:r>
            <a:r>
              <a:rPr lang="et-EE" dirty="0"/>
              <a:t> </a:t>
            </a:r>
            <a:r>
              <a:rPr lang="et-EE" dirty="0" err="1"/>
              <a:t>Population</a:t>
            </a:r>
            <a:r>
              <a:rPr lang="et-EE" dirty="0"/>
              <a:t> Register </a:t>
            </a:r>
            <a:r>
              <a:rPr lang="et-EE" dirty="0" err="1"/>
              <a:t>Act</a:t>
            </a:r>
            <a:r>
              <a:rPr lang="et-EE" dirty="0"/>
              <a:t>.</a:t>
            </a:r>
          </a:p>
          <a:p>
            <a:r>
              <a:rPr lang="et-EE" dirty="0"/>
              <a:t>2000 – </a:t>
            </a:r>
            <a:r>
              <a:rPr lang="et-EE" dirty="0" err="1"/>
              <a:t>Digital</a:t>
            </a:r>
            <a:r>
              <a:rPr lang="et-EE" dirty="0"/>
              <a:t> </a:t>
            </a:r>
            <a:r>
              <a:rPr lang="et-EE" dirty="0" err="1"/>
              <a:t>Signatures</a:t>
            </a:r>
            <a:r>
              <a:rPr lang="et-EE" dirty="0"/>
              <a:t> </a:t>
            </a:r>
            <a:r>
              <a:rPr lang="et-EE" dirty="0" err="1"/>
              <a:t>Act</a:t>
            </a:r>
            <a:r>
              <a:rPr lang="et-EE" dirty="0"/>
              <a:t>   </a:t>
            </a:r>
            <a:r>
              <a:rPr lang="et-EE" dirty="0">
                <a:hlinkClick r:id="rId3"/>
              </a:rPr>
              <a:t>https://www.riigiteataja.ee/en/eli/508072014007/consolide</a:t>
            </a:r>
            <a:endParaRPr lang="et-EE" dirty="0"/>
          </a:p>
          <a:p>
            <a:endParaRPr lang="en-US" dirty="0"/>
          </a:p>
          <a:p>
            <a:endParaRPr lang="en-US" dirty="0"/>
          </a:p>
        </p:txBody>
      </p:sp>
    </p:spTree>
    <p:extLst>
      <p:ext uri="{BB962C8B-B14F-4D97-AF65-F5344CB8AC3E}">
        <p14:creationId xmlns:p14="http://schemas.microsoft.com/office/powerpoint/2010/main" val="121363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b="1" dirty="0" err="1"/>
              <a:t>Computerisation</a:t>
            </a:r>
            <a:r>
              <a:rPr lang="et-EE" b="1" dirty="0"/>
              <a:t> of </a:t>
            </a:r>
            <a:r>
              <a:rPr lang="et-EE" b="1" dirty="0" err="1"/>
              <a:t>courts</a:t>
            </a:r>
            <a:r>
              <a:rPr lang="et-EE" b="1" dirty="0"/>
              <a:t>. </a:t>
            </a:r>
            <a:r>
              <a:rPr lang="et-EE" b="1" dirty="0" err="1"/>
              <a:t>Infosystem</a:t>
            </a:r>
            <a:endParaRPr lang="en-US" b="1" dirty="0"/>
          </a:p>
        </p:txBody>
      </p:sp>
      <p:sp>
        <p:nvSpPr>
          <p:cNvPr id="3" name="Sisu kohatäide 2"/>
          <p:cNvSpPr>
            <a:spLocks noGrp="1"/>
          </p:cNvSpPr>
          <p:nvPr>
            <p:ph idx="1"/>
          </p:nvPr>
        </p:nvSpPr>
        <p:spPr/>
        <p:txBody>
          <a:bodyPr>
            <a:normAutofit/>
          </a:bodyPr>
          <a:lstStyle/>
          <a:p>
            <a:r>
              <a:rPr lang="et-EE" dirty="0" err="1"/>
              <a:t>Started</a:t>
            </a:r>
            <a:r>
              <a:rPr lang="et-EE" dirty="0"/>
              <a:t> </a:t>
            </a:r>
            <a:r>
              <a:rPr lang="et-EE" dirty="0" err="1"/>
              <a:t>chaotically</a:t>
            </a:r>
            <a:r>
              <a:rPr lang="et-EE" dirty="0"/>
              <a:t> in 1992, </a:t>
            </a:r>
            <a:r>
              <a:rPr lang="et-EE" dirty="0" err="1"/>
              <a:t>turning</a:t>
            </a:r>
            <a:r>
              <a:rPr lang="et-EE" dirty="0"/>
              <a:t> </a:t>
            </a:r>
            <a:r>
              <a:rPr lang="et-EE" dirty="0" err="1"/>
              <a:t>point</a:t>
            </a:r>
            <a:r>
              <a:rPr lang="et-EE" dirty="0"/>
              <a:t> </a:t>
            </a:r>
            <a:r>
              <a:rPr lang="et-EE" dirty="0" err="1"/>
              <a:t>was</a:t>
            </a:r>
            <a:r>
              <a:rPr lang="et-EE" dirty="0"/>
              <a:t> </a:t>
            </a:r>
            <a:r>
              <a:rPr lang="et-EE" dirty="0" err="1"/>
              <a:t>creation</a:t>
            </a:r>
            <a:r>
              <a:rPr lang="et-EE" dirty="0"/>
              <a:t> in 1996 of </a:t>
            </a:r>
            <a:r>
              <a:rPr lang="et-EE" dirty="0" err="1"/>
              <a:t>the</a:t>
            </a:r>
            <a:r>
              <a:rPr lang="et-EE" dirty="0"/>
              <a:t> </a:t>
            </a:r>
            <a:r>
              <a:rPr lang="et-EE" dirty="0" err="1"/>
              <a:t>Court</a:t>
            </a:r>
            <a:r>
              <a:rPr lang="et-EE" dirty="0"/>
              <a:t> </a:t>
            </a:r>
            <a:r>
              <a:rPr lang="et-EE" dirty="0" err="1"/>
              <a:t>Decision</a:t>
            </a:r>
            <a:r>
              <a:rPr lang="et-EE" dirty="0"/>
              <a:t> Register (</a:t>
            </a:r>
            <a:r>
              <a:rPr lang="et-EE" dirty="0" err="1"/>
              <a:t>centralized</a:t>
            </a:r>
            <a:r>
              <a:rPr lang="et-EE" dirty="0"/>
              <a:t>)</a:t>
            </a:r>
          </a:p>
          <a:p>
            <a:endParaRPr lang="et-EE" dirty="0"/>
          </a:p>
          <a:p>
            <a:endParaRPr lang="et-EE" dirty="0"/>
          </a:p>
          <a:p>
            <a:endParaRPr lang="et-EE" dirty="0"/>
          </a:p>
          <a:p>
            <a:endParaRPr lang="et-EE" dirty="0"/>
          </a:p>
          <a:p>
            <a:endParaRPr lang="et-EE" dirty="0"/>
          </a:p>
        </p:txBody>
      </p:sp>
      <p:pic>
        <p:nvPicPr>
          <p:cNvPr id="4" name="Pilt 3"/>
          <p:cNvPicPr>
            <a:picLocks noChangeAspect="1"/>
          </p:cNvPicPr>
          <p:nvPr/>
        </p:nvPicPr>
        <p:blipFill rotWithShape="1">
          <a:blip r:embed="rId2"/>
          <a:srcRect t="-535" r="42822"/>
          <a:stretch/>
        </p:blipFill>
        <p:spPr>
          <a:xfrm>
            <a:off x="3995737" y="2809874"/>
            <a:ext cx="4200525" cy="3829855"/>
          </a:xfrm>
          <a:prstGeom prst="rect">
            <a:avLst/>
          </a:prstGeom>
        </p:spPr>
      </p:pic>
    </p:spTree>
    <p:extLst>
      <p:ext uri="{BB962C8B-B14F-4D97-AF65-F5344CB8AC3E}">
        <p14:creationId xmlns:p14="http://schemas.microsoft.com/office/powerpoint/2010/main" val="310127561"/>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1741</Words>
  <Application>Microsoft Office PowerPoint</Application>
  <PresentationFormat>Benutzerdefiniert</PresentationFormat>
  <Paragraphs>155</Paragraphs>
  <Slides>20</Slides>
  <Notes>0</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Office'i kujundus</vt:lpstr>
      <vt:lpstr>E-world and Court  in E-stonia</vt:lpstr>
      <vt:lpstr>E-stonia</vt:lpstr>
      <vt:lpstr>E-stonia</vt:lpstr>
      <vt:lpstr>Estonia is a E-state</vt:lpstr>
      <vt:lpstr>Just some cool services (1)</vt:lpstr>
      <vt:lpstr>Just some cool services (2)</vt:lpstr>
      <vt:lpstr>X-road</vt:lpstr>
      <vt:lpstr>E-Legislation</vt:lpstr>
      <vt:lpstr>Computerisation of courts. Infosystem</vt:lpstr>
      <vt:lpstr>2006 Court Information System (v 1.0)</vt:lpstr>
      <vt:lpstr>2014 Court Information System – KIS 2 New system based on E-file system</vt:lpstr>
      <vt:lpstr>How did we get there with E-file?</vt:lpstr>
      <vt:lpstr>How it works today</vt:lpstr>
      <vt:lpstr>Problems</vt:lpstr>
      <vt:lpstr>Good points</vt:lpstr>
      <vt:lpstr>Summary – what we have today</vt:lpstr>
      <vt:lpstr>Summary – what we have today</vt:lpstr>
      <vt:lpstr>Summary – what we have today</vt:lpstr>
      <vt:lpstr>What Estonian judges are still dreaming of…</vt:lpstr>
      <vt:lpstr>Thank you for your attention!</vt:lpstr>
    </vt:vector>
  </TitlesOfParts>
  <Company>Justiitsministeerium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and Court  in E-stonia</dc:title>
  <dc:creator>Daimar Liiv</dc:creator>
  <cp:lastModifiedBy>URBAN, Daniela (BVwG)</cp:lastModifiedBy>
  <cp:revision>46</cp:revision>
  <dcterms:created xsi:type="dcterms:W3CDTF">2016-05-30T09:43:23Z</dcterms:created>
  <dcterms:modified xsi:type="dcterms:W3CDTF">2016-06-07T19:47:41Z</dcterms:modified>
</cp:coreProperties>
</file>